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70" r:id="rId4"/>
    <p:sldId id="268" r:id="rId5"/>
    <p:sldId id="271" r:id="rId6"/>
    <p:sldId id="272" r:id="rId7"/>
    <p:sldId id="273" r:id="rId8"/>
    <p:sldId id="274" r:id="rId9"/>
    <p:sldId id="275" r:id="rId10"/>
    <p:sldId id="260" r:id="rId11"/>
    <p:sldId id="259" r:id="rId12"/>
    <p:sldId id="262" r:id="rId13"/>
    <p:sldId id="261" r:id="rId14"/>
    <p:sldId id="263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ccf761591598c5b/Desktop/Boo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sz="2000"/>
              <a:t>Grafik Untuk Intensitas 50%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7529882385687865"/>
                  <c:y val="0.1125264019488336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Sheet1!$O$4:$O$9</c:f>
              <c:numCache>
                <c:formatCode>General</c:formatCode>
                <c:ptCount val="6"/>
                <c:pt idx="0">
                  <c:v>2.0833333333333333E-3</c:v>
                </c:pt>
                <c:pt idx="1">
                  <c:v>2.1739130434782609E-3</c:v>
                </c:pt>
                <c:pt idx="2">
                  <c:v>2.2727272727272726E-3</c:v>
                </c:pt>
                <c:pt idx="3">
                  <c:v>2.3809523809523812E-3</c:v>
                </c:pt>
                <c:pt idx="4">
                  <c:v>2.5000000000000001E-3</c:v>
                </c:pt>
                <c:pt idx="5">
                  <c:v>2.631578947368421E-3</c:v>
                </c:pt>
              </c:numCache>
            </c:numRef>
          </c:xVal>
          <c:yVal>
            <c:numRef>
              <c:f>Sheet1!$M$4:$M$9</c:f>
              <c:numCache>
                <c:formatCode>General</c:formatCode>
                <c:ptCount val="6"/>
                <c:pt idx="0">
                  <c:v>0.2</c:v>
                </c:pt>
                <c:pt idx="1">
                  <c:v>0.4</c:v>
                </c:pt>
                <c:pt idx="2">
                  <c:v>0.6</c:v>
                </c:pt>
                <c:pt idx="3">
                  <c:v>0.8</c:v>
                </c:pt>
                <c:pt idx="4">
                  <c:v>1</c:v>
                </c:pt>
                <c:pt idx="5">
                  <c:v>1.2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B47-4BD0-B988-184FE61D9D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7962192"/>
        <c:axId val="1955683760"/>
      </c:scatterChart>
      <c:valAx>
        <c:axId val="1947962192"/>
        <c:scaling>
          <c:orientation val="minMax"/>
          <c:min val="2.0000000000000005E-3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D" sz="1200"/>
                  <a:t>1/</a:t>
                </a:r>
                <a:r>
                  <a:rPr lang="el-GR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(10^9 m^-1)</a:t>
                </a:r>
                <a:endParaRPr lang="en-ID" sz="1200"/>
              </a:p>
            </c:rich>
          </c:tx>
          <c:layout>
            <c:manualLayout>
              <c:xMode val="edge"/>
              <c:yMode val="edge"/>
              <c:x val="0.45555381766110759"/>
              <c:y val="0.943675446151914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5683760"/>
        <c:crosses val="autoZero"/>
        <c:crossBetween val="midCat"/>
      </c:valAx>
      <c:valAx>
        <c:axId val="19556837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D" sz="1200"/>
                  <a:t>V (volt)</a:t>
                </a:r>
              </a:p>
            </c:rich>
          </c:tx>
          <c:layout>
            <c:manualLayout>
              <c:xMode val="edge"/>
              <c:yMode val="edge"/>
              <c:x val="6.4862476865610186E-3"/>
              <c:y val="0.412573581833081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79621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8273-430B-45AE-8E45-51EB4AE907F4}" type="datetimeFigureOut">
              <a:rPr lang="en-ID" smtClean="0"/>
              <a:t>19/03/2020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545C-DBDD-42C9-AEF3-87F1F176F4D2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911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8273-430B-45AE-8E45-51EB4AE907F4}" type="datetimeFigureOut">
              <a:rPr lang="en-ID" smtClean="0"/>
              <a:t>19/03/2020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545C-DBDD-42C9-AEF3-87F1F176F4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2005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8273-430B-45AE-8E45-51EB4AE907F4}" type="datetimeFigureOut">
              <a:rPr lang="en-ID" smtClean="0"/>
              <a:t>19/03/2020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545C-DBDD-42C9-AEF3-87F1F176F4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7279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8273-430B-45AE-8E45-51EB4AE907F4}" type="datetimeFigureOut">
              <a:rPr lang="en-ID" smtClean="0"/>
              <a:t>19/03/2020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545C-DBDD-42C9-AEF3-87F1F176F4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8124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8273-430B-45AE-8E45-51EB4AE907F4}" type="datetimeFigureOut">
              <a:rPr lang="en-ID" smtClean="0"/>
              <a:t>19/03/2020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545C-DBDD-42C9-AEF3-87F1F176F4D2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64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8273-430B-45AE-8E45-51EB4AE907F4}" type="datetimeFigureOut">
              <a:rPr lang="en-ID" smtClean="0"/>
              <a:t>19/03/2020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545C-DBDD-42C9-AEF3-87F1F176F4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87480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8273-430B-45AE-8E45-51EB4AE907F4}" type="datetimeFigureOut">
              <a:rPr lang="en-ID" smtClean="0"/>
              <a:t>19/03/2020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545C-DBDD-42C9-AEF3-87F1F176F4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6473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8273-430B-45AE-8E45-51EB4AE907F4}" type="datetimeFigureOut">
              <a:rPr lang="en-ID" smtClean="0"/>
              <a:t>19/03/2020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545C-DBDD-42C9-AEF3-87F1F176F4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5004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8273-430B-45AE-8E45-51EB4AE907F4}" type="datetimeFigureOut">
              <a:rPr lang="en-ID" smtClean="0"/>
              <a:t>19/03/2020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545C-DBDD-42C9-AEF3-87F1F176F4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4084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F718273-430B-45AE-8E45-51EB4AE907F4}" type="datetimeFigureOut">
              <a:rPr lang="en-ID" smtClean="0"/>
              <a:t>19/03/2020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5F545C-DBDD-42C9-AEF3-87F1F176F4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5321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8273-430B-45AE-8E45-51EB4AE907F4}" type="datetimeFigureOut">
              <a:rPr lang="en-ID" smtClean="0"/>
              <a:t>19/03/2020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F545C-DBDD-42C9-AEF3-87F1F176F4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77296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F718273-430B-45AE-8E45-51EB4AE907F4}" type="datetimeFigureOut">
              <a:rPr lang="en-ID" smtClean="0"/>
              <a:t>19/03/2020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F5F545C-DBDD-42C9-AEF3-87F1F176F4D2}" type="slidenum">
              <a:rPr lang="en-ID" smtClean="0"/>
              <a:t>‹#›</a:t>
            </a:fld>
            <a:endParaRPr lang="en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2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27CBF-C09B-44EA-BF75-7E442E492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15632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/>
              <a:t>TIK </a:t>
            </a:r>
            <a:r>
              <a:rPr lang="en-US" sz="6600" dirty="0" err="1"/>
              <a:t>dalam</a:t>
            </a:r>
            <a:r>
              <a:rPr lang="en-US" sz="6600" dirty="0"/>
              <a:t> </a:t>
            </a:r>
            <a:r>
              <a:rPr lang="en-US" sz="6600" dirty="0" err="1"/>
              <a:t>Pembelajaran</a:t>
            </a:r>
            <a:r>
              <a:rPr lang="en-US" sz="6600" dirty="0"/>
              <a:t> </a:t>
            </a:r>
            <a:r>
              <a:rPr lang="en-US" sz="6600" dirty="0" err="1"/>
              <a:t>Fisika</a:t>
            </a:r>
            <a:endParaRPr lang="en-ID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31AA5-2170-47AE-B462-ECC4C0A0C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702077"/>
            <a:ext cx="10058400" cy="4023360"/>
          </a:xfrm>
        </p:spPr>
        <p:txBody>
          <a:bodyPr>
            <a:normAutofit/>
          </a:bodyPr>
          <a:lstStyle/>
          <a:p>
            <a:r>
              <a:rPr lang="en-US" sz="3200" dirty="0"/>
              <a:t>Nama	: Rizky Merian Muspa</a:t>
            </a:r>
          </a:p>
          <a:p>
            <a:r>
              <a:rPr lang="en-US" sz="3200" dirty="0"/>
              <a:t>NIM		: 1907041011</a:t>
            </a:r>
          </a:p>
          <a:p>
            <a:r>
              <a:rPr lang="en-US" sz="3200" dirty="0"/>
              <a:t>Kelas 	: A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1364905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FB879F-79B5-40A0-B928-BFB3CA89EF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75" t="3843" r="10543" b="8192"/>
          <a:stretch/>
        </p:blipFill>
        <p:spPr>
          <a:xfrm>
            <a:off x="1091216" y="1115944"/>
            <a:ext cx="7849585" cy="517055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75CE3BB-258E-464D-9F07-1854BA639FDA}"/>
              </a:ext>
            </a:extLst>
          </p:cNvPr>
          <p:cNvSpPr txBox="1">
            <a:spLocks/>
          </p:cNvSpPr>
          <p:nvPr/>
        </p:nvSpPr>
        <p:spPr>
          <a:xfrm>
            <a:off x="2641600" y="-105128"/>
            <a:ext cx="7849585" cy="1132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/>
              <a:t>Lampiran 1. </a:t>
            </a:r>
            <a:endParaRPr lang="en-ID" sz="6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36CB1F1-91C3-40A7-B6B0-9576004C4799}"/>
              </a:ext>
            </a:extLst>
          </p:cNvPr>
          <p:cNvSpPr txBox="1">
            <a:spLocks/>
          </p:cNvSpPr>
          <p:nvPr/>
        </p:nvSpPr>
        <p:spPr>
          <a:xfrm>
            <a:off x="8636001" y="3549038"/>
            <a:ext cx="3365500" cy="15237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/>
              <a:t>Intensitas</a:t>
            </a:r>
            <a:r>
              <a:rPr lang="en-US" sz="3600" dirty="0"/>
              <a:t> = 50%</a:t>
            </a:r>
          </a:p>
          <a:p>
            <a:pPr algn="ctr"/>
            <a:endParaRPr lang="en-US" sz="3600" dirty="0"/>
          </a:p>
          <a:p>
            <a:pPr algn="ctr"/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/>
              <a:t>= 380 nm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V = 1,20 volt</a:t>
            </a:r>
          </a:p>
          <a:p>
            <a:pPr algn="ctr">
              <a:lnSpc>
                <a:spcPct val="170000"/>
              </a:lnSpc>
            </a:pPr>
            <a:r>
              <a:rPr lang="en-US" sz="3600" dirty="0"/>
              <a:t>I = 0,097 A</a:t>
            </a:r>
            <a:endParaRPr lang="en-ID" sz="3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9488D9-E6DB-449F-B740-C39D393F5F4A}"/>
              </a:ext>
            </a:extLst>
          </p:cNvPr>
          <p:cNvSpPr txBox="1">
            <a:spLocks/>
          </p:cNvSpPr>
          <p:nvPr/>
        </p:nvSpPr>
        <p:spPr>
          <a:xfrm>
            <a:off x="8826500" y="1785178"/>
            <a:ext cx="3365500" cy="15237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/>
              <a:t>Keterangan</a:t>
            </a:r>
            <a:r>
              <a:rPr lang="en-US" sz="3600" dirty="0"/>
              <a:t> :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4044495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64BC45-841E-4528-8CD1-BBA7D6E340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83" t="3311" r="10937" b="9911"/>
          <a:stretch/>
        </p:blipFill>
        <p:spPr>
          <a:xfrm>
            <a:off x="1041400" y="1039744"/>
            <a:ext cx="7785100" cy="509978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38A5EC9-4B04-47E6-BB9D-D32253F10EF0}"/>
              </a:ext>
            </a:extLst>
          </p:cNvPr>
          <p:cNvSpPr txBox="1">
            <a:spLocks/>
          </p:cNvSpPr>
          <p:nvPr/>
        </p:nvSpPr>
        <p:spPr>
          <a:xfrm>
            <a:off x="2641600" y="-105128"/>
            <a:ext cx="7849585" cy="1132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/>
              <a:t>Lampiran 2. </a:t>
            </a:r>
            <a:endParaRPr lang="en-ID" sz="6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25F801C-7281-4195-AC6E-EFA9DAAC1C5C}"/>
              </a:ext>
            </a:extLst>
          </p:cNvPr>
          <p:cNvSpPr txBox="1">
            <a:spLocks/>
          </p:cNvSpPr>
          <p:nvPr/>
        </p:nvSpPr>
        <p:spPr>
          <a:xfrm>
            <a:off x="8636001" y="3549038"/>
            <a:ext cx="3365500" cy="15237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/>
              <a:t>Intensitas</a:t>
            </a:r>
            <a:r>
              <a:rPr lang="en-US" sz="3600" dirty="0"/>
              <a:t> = 50%</a:t>
            </a:r>
          </a:p>
          <a:p>
            <a:pPr algn="ctr"/>
            <a:endParaRPr lang="en-US" sz="3600" dirty="0"/>
          </a:p>
          <a:p>
            <a:pPr algn="ctr"/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/>
              <a:t>= 400 nm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V = 1,20 volt</a:t>
            </a:r>
          </a:p>
          <a:p>
            <a:pPr algn="ctr">
              <a:lnSpc>
                <a:spcPct val="170000"/>
              </a:lnSpc>
            </a:pPr>
            <a:r>
              <a:rPr lang="en-US" sz="3600" dirty="0"/>
              <a:t>I = 0,071 A</a:t>
            </a:r>
            <a:endParaRPr lang="en-ID" sz="3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F9E339-5EC4-427D-9B43-6B313E59BAEE}"/>
              </a:ext>
            </a:extLst>
          </p:cNvPr>
          <p:cNvSpPr txBox="1">
            <a:spLocks/>
          </p:cNvSpPr>
          <p:nvPr/>
        </p:nvSpPr>
        <p:spPr>
          <a:xfrm>
            <a:off x="8826500" y="1785178"/>
            <a:ext cx="3365500" cy="15237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/>
              <a:t>Keterangan</a:t>
            </a:r>
            <a:r>
              <a:rPr lang="en-US" sz="3600" dirty="0"/>
              <a:t> :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2234972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E66AD2-DC99-4E41-B887-294E126D6B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62" t="3363" r="10477" b="8339"/>
          <a:stretch/>
        </p:blipFill>
        <p:spPr>
          <a:xfrm>
            <a:off x="976085" y="1027044"/>
            <a:ext cx="8106230" cy="538263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CD86290-DB85-4BFF-BCB4-56333DCE53B8}"/>
              </a:ext>
            </a:extLst>
          </p:cNvPr>
          <p:cNvSpPr txBox="1">
            <a:spLocks/>
          </p:cNvSpPr>
          <p:nvPr/>
        </p:nvSpPr>
        <p:spPr>
          <a:xfrm>
            <a:off x="2641600" y="-105128"/>
            <a:ext cx="7849585" cy="1132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/>
              <a:t>Lampiran 3. </a:t>
            </a:r>
            <a:endParaRPr lang="en-ID" sz="6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16E75B-A5CC-404D-93FA-5AF842E9AD09}"/>
              </a:ext>
            </a:extLst>
          </p:cNvPr>
          <p:cNvSpPr txBox="1">
            <a:spLocks/>
          </p:cNvSpPr>
          <p:nvPr/>
        </p:nvSpPr>
        <p:spPr>
          <a:xfrm>
            <a:off x="8636001" y="3549038"/>
            <a:ext cx="3365500" cy="15237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/>
              <a:t>Intensitas</a:t>
            </a:r>
            <a:r>
              <a:rPr lang="en-US" sz="3600" dirty="0"/>
              <a:t> = 50%</a:t>
            </a:r>
          </a:p>
          <a:p>
            <a:pPr algn="ctr"/>
            <a:endParaRPr lang="en-US" sz="3600" dirty="0"/>
          </a:p>
          <a:p>
            <a:pPr algn="ctr"/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/>
              <a:t>= 420 nm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V = 0,80 volt</a:t>
            </a:r>
          </a:p>
          <a:p>
            <a:pPr algn="ctr">
              <a:lnSpc>
                <a:spcPct val="170000"/>
              </a:lnSpc>
            </a:pPr>
            <a:r>
              <a:rPr lang="en-US" sz="3600" dirty="0"/>
              <a:t>I = 0,049 A</a:t>
            </a:r>
            <a:endParaRPr lang="en-ID" sz="3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27C817-5BC7-4161-B1FA-4EA65042966E}"/>
              </a:ext>
            </a:extLst>
          </p:cNvPr>
          <p:cNvSpPr txBox="1">
            <a:spLocks/>
          </p:cNvSpPr>
          <p:nvPr/>
        </p:nvSpPr>
        <p:spPr>
          <a:xfrm>
            <a:off x="8826500" y="1785178"/>
            <a:ext cx="3365500" cy="15237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/>
              <a:t>Keterangan</a:t>
            </a:r>
            <a:r>
              <a:rPr lang="en-US" sz="3600" dirty="0"/>
              <a:t> :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3410113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333C39-CBBB-470D-9CC3-74BEE048B5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24" t="3363" r="10834" b="6857"/>
          <a:stretch/>
        </p:blipFill>
        <p:spPr>
          <a:xfrm>
            <a:off x="1088571" y="1027044"/>
            <a:ext cx="7881257" cy="532959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4673C0F-B2A1-48DD-8ECA-4844C5CE6B49}"/>
              </a:ext>
            </a:extLst>
          </p:cNvPr>
          <p:cNvSpPr txBox="1">
            <a:spLocks/>
          </p:cNvSpPr>
          <p:nvPr/>
        </p:nvSpPr>
        <p:spPr>
          <a:xfrm>
            <a:off x="2641600" y="-105128"/>
            <a:ext cx="7849585" cy="1132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/>
              <a:t>Lampiran 4. </a:t>
            </a:r>
            <a:endParaRPr lang="en-ID" sz="6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858FFA8-314A-4C88-8542-63853ABE59F0}"/>
              </a:ext>
            </a:extLst>
          </p:cNvPr>
          <p:cNvSpPr txBox="1">
            <a:spLocks/>
          </p:cNvSpPr>
          <p:nvPr/>
        </p:nvSpPr>
        <p:spPr>
          <a:xfrm>
            <a:off x="8636001" y="3549038"/>
            <a:ext cx="3365500" cy="15237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/>
              <a:t>Intensitas</a:t>
            </a:r>
            <a:r>
              <a:rPr lang="en-US" sz="3600" dirty="0"/>
              <a:t> = 50%</a:t>
            </a:r>
          </a:p>
          <a:p>
            <a:pPr algn="ctr"/>
            <a:endParaRPr lang="en-US" sz="3600" dirty="0"/>
          </a:p>
          <a:p>
            <a:pPr algn="ctr"/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/>
              <a:t>= 440 nm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V = 0,60 volt</a:t>
            </a:r>
          </a:p>
          <a:p>
            <a:pPr algn="ctr">
              <a:lnSpc>
                <a:spcPct val="170000"/>
              </a:lnSpc>
            </a:pPr>
            <a:r>
              <a:rPr lang="en-US" sz="3600" dirty="0"/>
              <a:t>I = 0,033 A</a:t>
            </a:r>
            <a:endParaRPr lang="en-ID" sz="3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33D123-149D-4D69-893D-9F21CBE75545}"/>
              </a:ext>
            </a:extLst>
          </p:cNvPr>
          <p:cNvSpPr txBox="1">
            <a:spLocks/>
          </p:cNvSpPr>
          <p:nvPr/>
        </p:nvSpPr>
        <p:spPr>
          <a:xfrm>
            <a:off x="8826500" y="1785178"/>
            <a:ext cx="3365500" cy="15237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/>
              <a:t>Keterangan</a:t>
            </a:r>
            <a:r>
              <a:rPr lang="en-US" sz="3600" dirty="0"/>
              <a:t> :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2501387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8F37CF-0847-47E9-A8EF-38FCDD2E5E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43" t="3575" r="10714" b="8128"/>
          <a:stretch/>
        </p:blipFill>
        <p:spPr>
          <a:xfrm>
            <a:off x="1100364" y="1115944"/>
            <a:ext cx="7931391" cy="527494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C8FF500-1E59-4F63-85AE-DB194063B8B0}"/>
              </a:ext>
            </a:extLst>
          </p:cNvPr>
          <p:cNvSpPr txBox="1">
            <a:spLocks/>
          </p:cNvSpPr>
          <p:nvPr/>
        </p:nvSpPr>
        <p:spPr>
          <a:xfrm>
            <a:off x="2641600" y="-105128"/>
            <a:ext cx="7849585" cy="1132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/>
              <a:t>Lampiran 5. </a:t>
            </a:r>
            <a:endParaRPr lang="en-ID" sz="6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A030A8-3AB3-4081-B893-90622B72BB3C}"/>
              </a:ext>
            </a:extLst>
          </p:cNvPr>
          <p:cNvSpPr txBox="1">
            <a:spLocks/>
          </p:cNvSpPr>
          <p:nvPr/>
        </p:nvSpPr>
        <p:spPr>
          <a:xfrm>
            <a:off x="8636001" y="3549038"/>
            <a:ext cx="3365500" cy="15237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/>
              <a:t>Intensitas</a:t>
            </a:r>
            <a:r>
              <a:rPr lang="en-US" sz="3600" dirty="0"/>
              <a:t> = 50%</a:t>
            </a:r>
          </a:p>
          <a:p>
            <a:pPr algn="ctr"/>
            <a:endParaRPr lang="en-US" sz="3600" dirty="0"/>
          </a:p>
          <a:p>
            <a:pPr algn="ctr"/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/>
              <a:t>= 460 nm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V = 0,40 volt</a:t>
            </a:r>
          </a:p>
          <a:p>
            <a:pPr algn="ctr">
              <a:lnSpc>
                <a:spcPct val="170000"/>
              </a:lnSpc>
            </a:pPr>
            <a:r>
              <a:rPr lang="en-US" sz="3600" dirty="0"/>
              <a:t>I = 0,020 A</a:t>
            </a:r>
            <a:endParaRPr lang="en-ID" sz="3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E0D4AC2-795B-4374-B81B-C6A87350E161}"/>
              </a:ext>
            </a:extLst>
          </p:cNvPr>
          <p:cNvSpPr txBox="1">
            <a:spLocks/>
          </p:cNvSpPr>
          <p:nvPr/>
        </p:nvSpPr>
        <p:spPr>
          <a:xfrm>
            <a:off x="8826500" y="1785178"/>
            <a:ext cx="3365500" cy="15237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/>
              <a:t>Keterangan</a:t>
            </a:r>
            <a:r>
              <a:rPr lang="en-US" sz="3600" dirty="0"/>
              <a:t> :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3500728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5DC4B3-D054-479A-8DA9-53EA5F6B2F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24" t="3334" r="11429" b="9911"/>
          <a:stretch/>
        </p:blipFill>
        <p:spPr>
          <a:xfrm>
            <a:off x="1113971" y="1136703"/>
            <a:ext cx="7852229" cy="517235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ABE4EB5-5B91-4E09-818D-0079D1CA07E0}"/>
              </a:ext>
            </a:extLst>
          </p:cNvPr>
          <p:cNvSpPr txBox="1">
            <a:spLocks/>
          </p:cNvSpPr>
          <p:nvPr/>
        </p:nvSpPr>
        <p:spPr>
          <a:xfrm>
            <a:off x="2641600" y="-105128"/>
            <a:ext cx="7849585" cy="1132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/>
              <a:t>Lampiran 6. </a:t>
            </a:r>
            <a:endParaRPr lang="en-ID" sz="6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A2CD70-39CC-4E13-8A11-0AB28347B209}"/>
              </a:ext>
            </a:extLst>
          </p:cNvPr>
          <p:cNvSpPr txBox="1">
            <a:spLocks/>
          </p:cNvSpPr>
          <p:nvPr/>
        </p:nvSpPr>
        <p:spPr>
          <a:xfrm>
            <a:off x="8636001" y="3549038"/>
            <a:ext cx="3365500" cy="15237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/>
              <a:t>Intensitas</a:t>
            </a:r>
            <a:r>
              <a:rPr lang="en-US" sz="3600" dirty="0"/>
              <a:t> = 50%</a:t>
            </a:r>
          </a:p>
          <a:p>
            <a:pPr algn="ctr"/>
            <a:endParaRPr lang="en-US" sz="3600" dirty="0"/>
          </a:p>
          <a:p>
            <a:pPr algn="ctr"/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/>
              <a:t>= 480 nm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V = 0,20 volt</a:t>
            </a:r>
          </a:p>
          <a:p>
            <a:pPr algn="ctr">
              <a:lnSpc>
                <a:spcPct val="170000"/>
              </a:lnSpc>
            </a:pPr>
            <a:r>
              <a:rPr lang="en-US" sz="3600" dirty="0"/>
              <a:t>I = 0,00 A</a:t>
            </a:r>
            <a:endParaRPr lang="en-ID" sz="3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49BE2B1-28ED-4BA5-8964-0F3E700D3450}"/>
              </a:ext>
            </a:extLst>
          </p:cNvPr>
          <p:cNvSpPr txBox="1">
            <a:spLocks/>
          </p:cNvSpPr>
          <p:nvPr/>
        </p:nvSpPr>
        <p:spPr>
          <a:xfrm>
            <a:off x="8826500" y="1785178"/>
            <a:ext cx="3365500" cy="15237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/>
              <a:t>Keterangan</a:t>
            </a:r>
            <a:r>
              <a:rPr lang="en-US" sz="3600" dirty="0"/>
              <a:t> :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1301617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452234A-CFFE-45CC-BE16-858AB672C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15632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6600" dirty="0" err="1"/>
              <a:t>Tujuan</a:t>
            </a:r>
            <a:r>
              <a:rPr lang="en-US" sz="6600" dirty="0"/>
              <a:t> </a:t>
            </a:r>
            <a:endParaRPr lang="en-ID" sz="6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E0A5AFA-0A45-4CBA-8702-725B4F242E11}"/>
              </a:ext>
            </a:extLst>
          </p:cNvPr>
          <p:cNvSpPr txBox="1">
            <a:spLocks/>
          </p:cNvSpPr>
          <p:nvPr/>
        </p:nvSpPr>
        <p:spPr>
          <a:xfrm>
            <a:off x="1066800" y="2224261"/>
            <a:ext cx="10058400" cy="3146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 algn="just">
              <a:buFont typeface="+mj-lt"/>
              <a:buAutoNum type="arabicPeriod"/>
            </a:pPr>
            <a:r>
              <a:rPr lang="en-US" sz="4400" dirty="0" err="1"/>
              <a:t>Untuk</a:t>
            </a:r>
            <a:r>
              <a:rPr lang="en-US" sz="4400" dirty="0"/>
              <a:t> </a:t>
            </a:r>
            <a:r>
              <a:rPr lang="en-US" sz="4400" dirty="0" err="1"/>
              <a:t>memahami</a:t>
            </a:r>
            <a:r>
              <a:rPr lang="en-US" sz="4400" dirty="0"/>
              <a:t> </a:t>
            </a:r>
            <a:r>
              <a:rPr lang="en-US" sz="4400" dirty="0" err="1"/>
              <a:t>simulasi</a:t>
            </a:r>
            <a:r>
              <a:rPr lang="en-US" sz="4400" dirty="0"/>
              <a:t> </a:t>
            </a:r>
            <a:r>
              <a:rPr lang="en-US" sz="4400" dirty="0" err="1"/>
              <a:t>fisika</a:t>
            </a:r>
            <a:r>
              <a:rPr lang="en-US" sz="4400" dirty="0"/>
              <a:t> </a:t>
            </a:r>
            <a:r>
              <a:rPr lang="en-US" sz="4400" dirty="0" err="1"/>
              <a:t>berbantuan</a:t>
            </a:r>
            <a:r>
              <a:rPr lang="en-US" sz="4400" dirty="0"/>
              <a:t> </a:t>
            </a:r>
            <a:r>
              <a:rPr lang="en-US" sz="4400" dirty="0" err="1"/>
              <a:t>aplikasi</a:t>
            </a:r>
            <a:r>
              <a:rPr lang="en-US" sz="4400" dirty="0"/>
              <a:t> </a:t>
            </a:r>
            <a:r>
              <a:rPr lang="en-US" sz="4400" dirty="0" err="1"/>
              <a:t>Phet</a:t>
            </a:r>
            <a:r>
              <a:rPr lang="en-US" sz="4400" dirty="0"/>
              <a:t> (</a:t>
            </a:r>
            <a:r>
              <a:rPr lang="en-US" sz="4400" dirty="0" err="1"/>
              <a:t>Materi</a:t>
            </a:r>
            <a:r>
              <a:rPr lang="en-US" sz="4400" dirty="0"/>
              <a:t> </a:t>
            </a:r>
            <a:r>
              <a:rPr lang="en-US" sz="4400" dirty="0" err="1"/>
              <a:t>Efek</a:t>
            </a:r>
            <a:r>
              <a:rPr lang="en-US" sz="4400" dirty="0"/>
              <a:t> </a:t>
            </a:r>
            <a:r>
              <a:rPr lang="en-US" sz="4400" dirty="0" err="1"/>
              <a:t>Fotolistrik</a:t>
            </a:r>
            <a:r>
              <a:rPr lang="en-US" sz="4400" dirty="0"/>
              <a:t>)</a:t>
            </a:r>
          </a:p>
          <a:p>
            <a:pPr marL="1143000" indent="-1143000" algn="just">
              <a:buFont typeface="+mj-lt"/>
              <a:buAutoNum type="arabicPeriod"/>
            </a:pPr>
            <a:endParaRPr lang="en-US" sz="4400" dirty="0"/>
          </a:p>
          <a:p>
            <a:pPr marL="1143000" indent="-1143000" algn="just">
              <a:buFont typeface="+mj-lt"/>
              <a:buAutoNum type="arabicPeriod"/>
            </a:pPr>
            <a:r>
              <a:rPr lang="en-ID" sz="4400" dirty="0" err="1"/>
              <a:t>Untuk</a:t>
            </a:r>
            <a:r>
              <a:rPr lang="en-ID" sz="4400" dirty="0"/>
              <a:t> </a:t>
            </a:r>
            <a:r>
              <a:rPr lang="en-ID" sz="4400" dirty="0" err="1"/>
              <a:t>Menentukan</a:t>
            </a:r>
            <a:r>
              <a:rPr lang="en-ID" sz="4400" dirty="0"/>
              <a:t> </a:t>
            </a:r>
            <a:r>
              <a:rPr lang="en-ID" sz="4400" dirty="0" err="1"/>
              <a:t>nilai</a:t>
            </a:r>
            <a:r>
              <a:rPr lang="en-ID" sz="4400" dirty="0"/>
              <a:t> </a:t>
            </a:r>
            <a:r>
              <a:rPr lang="en-ID" sz="4400" dirty="0" err="1"/>
              <a:t>konstanta</a:t>
            </a:r>
            <a:r>
              <a:rPr lang="en-ID" sz="4400" dirty="0"/>
              <a:t> Planck </a:t>
            </a:r>
            <a:r>
              <a:rPr lang="en-ID" sz="4400" dirty="0" err="1"/>
              <a:t>dari</a:t>
            </a:r>
            <a:r>
              <a:rPr lang="en-ID" sz="4400" dirty="0"/>
              <a:t> </a:t>
            </a:r>
            <a:r>
              <a:rPr lang="en-ID" sz="4400" dirty="0" err="1"/>
              <a:t>simulasi</a:t>
            </a:r>
            <a:r>
              <a:rPr lang="en-ID" sz="4400" dirty="0"/>
              <a:t> yang </a:t>
            </a:r>
            <a:r>
              <a:rPr lang="en-ID" sz="4400" dirty="0" err="1"/>
              <a:t>telah</a:t>
            </a:r>
            <a:r>
              <a:rPr lang="en-ID" sz="4400" dirty="0"/>
              <a:t> </a:t>
            </a:r>
            <a:r>
              <a:rPr lang="en-ID" sz="4400" dirty="0" err="1"/>
              <a:t>dilakukan</a:t>
            </a:r>
            <a:r>
              <a:rPr lang="en-ID" sz="4400" dirty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69843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452234A-CFFE-45CC-BE16-858AB672C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15632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6600" dirty="0" err="1"/>
              <a:t>Teori</a:t>
            </a:r>
            <a:endParaRPr lang="en-ID" sz="6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E0A5AFA-0A45-4CBA-8702-725B4F242E11}"/>
              </a:ext>
            </a:extLst>
          </p:cNvPr>
          <p:cNvSpPr txBox="1">
            <a:spLocks/>
          </p:cNvSpPr>
          <p:nvPr/>
        </p:nvSpPr>
        <p:spPr>
          <a:xfrm>
            <a:off x="1168400" y="315632"/>
            <a:ext cx="10058400" cy="3146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melepaskan</a:t>
            </a:r>
            <a:r>
              <a:rPr lang="en-US" sz="2800" dirty="0"/>
              <a:t> </a:t>
            </a:r>
            <a:r>
              <a:rPr lang="en-US" sz="2800" dirty="0" err="1"/>
              <a:t>elektron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logam</a:t>
            </a:r>
            <a:r>
              <a:rPr lang="en-US" sz="2800" dirty="0"/>
              <a:t> </a:t>
            </a:r>
            <a:r>
              <a:rPr lang="en-US" sz="2800" dirty="0" err="1"/>
              <a:t>diperlukan</a:t>
            </a:r>
            <a:r>
              <a:rPr lang="en-US" sz="2800" dirty="0"/>
              <a:t> </a:t>
            </a:r>
            <a:r>
              <a:rPr lang="en-US" sz="2800" dirty="0" err="1"/>
              <a:t>sejumlah</a:t>
            </a:r>
            <a:r>
              <a:rPr lang="en-US" sz="2800" dirty="0"/>
              <a:t> </a:t>
            </a:r>
            <a:r>
              <a:rPr lang="en-US" sz="2800" dirty="0" err="1"/>
              <a:t>tenaga</a:t>
            </a:r>
            <a:r>
              <a:rPr lang="en-US" sz="2800" dirty="0"/>
              <a:t> </a:t>
            </a:r>
            <a:r>
              <a:rPr lang="en-US" sz="2800" dirty="0" err="1"/>
              <a:t>tertentu</a:t>
            </a:r>
            <a:r>
              <a:rPr lang="en-US" sz="2800" dirty="0"/>
              <a:t> yang </a:t>
            </a:r>
            <a:r>
              <a:rPr lang="en-US" sz="2800" dirty="0" err="1"/>
              <a:t>tergantung</a:t>
            </a:r>
            <a:r>
              <a:rPr lang="en-US" sz="2800" dirty="0"/>
              <a:t> pada </a:t>
            </a:r>
            <a:r>
              <a:rPr lang="en-US" sz="2800" dirty="0" err="1"/>
              <a:t>jenis</a:t>
            </a:r>
            <a:r>
              <a:rPr lang="en-US" sz="2800" dirty="0"/>
              <a:t> </a:t>
            </a:r>
            <a:r>
              <a:rPr lang="en-US" sz="2800" dirty="0" err="1"/>
              <a:t>logamnya</a:t>
            </a:r>
            <a:r>
              <a:rPr lang="en-US" sz="2800" dirty="0"/>
              <a:t>. Tenaga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diperlukan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elektron</a:t>
            </a:r>
            <a:r>
              <a:rPr lang="en-US" sz="2800" dirty="0"/>
              <a:t> </a:t>
            </a:r>
            <a:r>
              <a:rPr lang="en-US" sz="2800" dirty="0" err="1"/>
              <a:t>terikat</a:t>
            </a:r>
            <a:r>
              <a:rPr lang="en-US" sz="2800" dirty="0"/>
              <a:t> oleh </a:t>
            </a:r>
            <a:r>
              <a:rPr lang="en-US" sz="2800" dirty="0" err="1"/>
              <a:t>logam</a:t>
            </a:r>
            <a:r>
              <a:rPr lang="en-US" sz="2800" dirty="0"/>
              <a:t>. </a:t>
            </a:r>
            <a:r>
              <a:rPr lang="en-US" sz="2800" dirty="0" err="1"/>
              <a:t>Elektron</a:t>
            </a:r>
            <a:r>
              <a:rPr lang="en-US" sz="2800" dirty="0"/>
              <a:t> yang </a:t>
            </a:r>
            <a:r>
              <a:rPr lang="en-US" sz="2800" dirty="0" err="1"/>
              <a:t>lepas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logam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dikenai</a:t>
            </a:r>
            <a:r>
              <a:rPr lang="en-US" sz="2800" dirty="0"/>
              <a:t> </a:t>
            </a:r>
            <a:r>
              <a:rPr lang="en-US" sz="2800" dirty="0" err="1"/>
              <a:t>foton</a:t>
            </a:r>
            <a:r>
              <a:rPr lang="en-US" sz="2800" dirty="0"/>
              <a:t> (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efek</a:t>
            </a:r>
            <a:r>
              <a:rPr lang="en-US" sz="2800" dirty="0"/>
              <a:t> </a:t>
            </a:r>
            <a:r>
              <a:rPr lang="en-US" sz="2800" dirty="0" err="1"/>
              <a:t>fotolistrik</a:t>
            </a:r>
            <a:r>
              <a:rPr lang="en-US" sz="2800" dirty="0"/>
              <a:t>) di </a:t>
            </a:r>
            <a:r>
              <a:rPr lang="en-US" sz="2800" dirty="0" err="1"/>
              <a:t>sebut</a:t>
            </a:r>
            <a:r>
              <a:rPr lang="en-US" sz="2800" dirty="0"/>
              <a:t> </a:t>
            </a:r>
            <a:r>
              <a:rPr lang="en-US" sz="2800" dirty="0" err="1"/>
              <a:t>foto</a:t>
            </a:r>
            <a:r>
              <a:rPr lang="en-US" sz="2800" dirty="0"/>
              <a:t> electron</a:t>
            </a:r>
          </a:p>
        </p:txBody>
      </p:sp>
      <p:pic>
        <p:nvPicPr>
          <p:cNvPr id="6" name="Picture 4" descr="pelec">
            <a:extLst>
              <a:ext uri="{FF2B5EF4-FFF2-40B4-BE49-F238E27FC236}">
                <a16:creationId xmlns:a16="http://schemas.microsoft.com/office/drawing/2014/main" id="{369AA767-52E7-4993-B265-1EECA0B86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 contrast="10000"/>
          </a:blip>
          <a:srcRect/>
          <a:stretch>
            <a:fillRect/>
          </a:stretch>
        </p:blipFill>
        <p:spPr bwMode="auto">
          <a:xfrm>
            <a:off x="1318390" y="3603173"/>
            <a:ext cx="3992619" cy="249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6369AE-0ACE-4B8C-BE28-F1FEAC42BF58}"/>
              </a:ext>
            </a:extLst>
          </p:cNvPr>
          <p:cNvSpPr txBox="1"/>
          <p:nvPr/>
        </p:nvSpPr>
        <p:spPr>
          <a:xfrm>
            <a:off x="5676900" y="5391677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Gambar 1. Proses </a:t>
            </a:r>
            <a:r>
              <a:rPr lang="en-US" sz="2000" dirty="0" err="1"/>
              <a:t>terjadinya</a:t>
            </a:r>
            <a:r>
              <a:rPr lang="en-US" sz="2000" dirty="0"/>
              <a:t> 		    </a:t>
            </a:r>
            <a:r>
              <a:rPr lang="en-US" sz="2000" dirty="0" err="1"/>
              <a:t>Efek</a:t>
            </a:r>
            <a:r>
              <a:rPr lang="en-US" sz="2000" dirty="0"/>
              <a:t> </a:t>
            </a:r>
            <a:r>
              <a:rPr lang="en-US" sz="2000" dirty="0" err="1"/>
              <a:t>Fotolistrik</a:t>
            </a:r>
            <a:endParaRPr lang="en-ID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62FC15-1AB2-437A-A875-C04ED18F4893}"/>
              </a:ext>
            </a:extLst>
          </p:cNvPr>
          <p:cNvSpPr txBox="1"/>
          <p:nvPr/>
        </p:nvSpPr>
        <p:spPr>
          <a:xfrm>
            <a:off x="5676900" y="3548746"/>
            <a:ext cx="5549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Calibri Light (Headings)"/>
              </a:rPr>
              <a:t>Sinar</a:t>
            </a:r>
            <a:r>
              <a:rPr lang="en-US" sz="2400" dirty="0">
                <a:latin typeface="Calibri Light (Headings)"/>
              </a:rPr>
              <a:t> </a:t>
            </a:r>
            <a:r>
              <a:rPr lang="en-US" sz="2400" dirty="0" err="1">
                <a:latin typeface="Calibri Light (Headings)"/>
              </a:rPr>
              <a:t>cahaya</a:t>
            </a:r>
            <a:r>
              <a:rPr lang="en-US" sz="2400" dirty="0">
                <a:latin typeface="Calibri Light (Headings)"/>
              </a:rPr>
              <a:t> </a:t>
            </a:r>
            <a:r>
              <a:rPr lang="en-US" sz="2400" dirty="0" err="1">
                <a:latin typeface="Calibri Light (Headings)"/>
              </a:rPr>
              <a:t>memantul</a:t>
            </a:r>
            <a:r>
              <a:rPr lang="en-US" sz="2400" dirty="0">
                <a:latin typeface="Calibri Light (Headings)"/>
              </a:rPr>
              <a:t> </a:t>
            </a:r>
            <a:r>
              <a:rPr lang="en-US" sz="2400" dirty="0" err="1">
                <a:latin typeface="Calibri Light (Headings)"/>
              </a:rPr>
              <a:t>dari</a:t>
            </a:r>
            <a:r>
              <a:rPr lang="en-US" sz="2400" dirty="0">
                <a:latin typeface="Calibri Light (Headings)"/>
              </a:rPr>
              <a:t> </a:t>
            </a:r>
            <a:r>
              <a:rPr lang="en-US" sz="2400" dirty="0" err="1">
                <a:latin typeface="Calibri Light (Headings)"/>
              </a:rPr>
              <a:t>sumber</a:t>
            </a:r>
            <a:r>
              <a:rPr lang="en-US" sz="2400" dirty="0">
                <a:latin typeface="Calibri Light (Headings)"/>
              </a:rPr>
              <a:t> </a:t>
            </a:r>
            <a:r>
              <a:rPr lang="en-US" sz="2400" dirty="0" err="1">
                <a:latin typeface="Calibri Light (Headings)"/>
              </a:rPr>
              <a:t>menuju</a:t>
            </a:r>
            <a:r>
              <a:rPr lang="en-US" sz="2400" dirty="0">
                <a:latin typeface="Calibri Light (Headings)"/>
              </a:rPr>
              <a:t> </a:t>
            </a:r>
            <a:r>
              <a:rPr lang="en-US" sz="2400" dirty="0" err="1">
                <a:latin typeface="Calibri Light (Headings)"/>
              </a:rPr>
              <a:t>katoda</a:t>
            </a:r>
            <a:r>
              <a:rPr lang="en-US" sz="2400" dirty="0">
                <a:latin typeface="Calibri Light (Headings)"/>
              </a:rPr>
              <a:t> (+) </a:t>
            </a:r>
            <a:r>
              <a:rPr lang="en-US" sz="2400" dirty="0" err="1">
                <a:latin typeface="Calibri Light (Headings)"/>
              </a:rPr>
              <a:t>Elektron</a:t>
            </a:r>
            <a:r>
              <a:rPr lang="en-US" sz="2400" dirty="0">
                <a:latin typeface="Calibri Light (Headings)"/>
              </a:rPr>
              <a:t> </a:t>
            </a:r>
            <a:r>
              <a:rPr lang="en-US" sz="2400" dirty="0" err="1">
                <a:latin typeface="Calibri Light (Headings)"/>
              </a:rPr>
              <a:t>terlepas</a:t>
            </a:r>
            <a:r>
              <a:rPr lang="en-US" sz="2400" dirty="0">
                <a:latin typeface="Calibri Light (Headings)"/>
              </a:rPr>
              <a:t> </a:t>
            </a:r>
            <a:r>
              <a:rPr lang="en-US" sz="2400" dirty="0" err="1">
                <a:latin typeface="Calibri Light (Headings)"/>
              </a:rPr>
              <a:t>dari</a:t>
            </a:r>
            <a:r>
              <a:rPr lang="en-US" sz="2400" dirty="0">
                <a:latin typeface="Calibri Light (Headings)"/>
              </a:rPr>
              <a:t> </a:t>
            </a:r>
            <a:r>
              <a:rPr lang="en-US" sz="2400" dirty="0" err="1">
                <a:latin typeface="Calibri Light (Headings)"/>
              </a:rPr>
              <a:t>permukaan</a:t>
            </a:r>
            <a:r>
              <a:rPr lang="en-US" sz="2400" dirty="0">
                <a:latin typeface="Calibri Light (Headings)"/>
              </a:rPr>
              <a:t> </a:t>
            </a:r>
            <a:r>
              <a:rPr lang="en-US" sz="2400" dirty="0" err="1">
                <a:latin typeface="Calibri Light (Headings)"/>
              </a:rPr>
              <a:t>katoda</a:t>
            </a:r>
            <a:r>
              <a:rPr lang="en-US" sz="2400" dirty="0">
                <a:latin typeface="Calibri Light (Headings)"/>
              </a:rPr>
              <a:t> </a:t>
            </a:r>
            <a:r>
              <a:rPr lang="en-US" sz="2400" dirty="0" err="1">
                <a:latin typeface="Calibri Light (Headings)"/>
              </a:rPr>
              <a:t>menuju</a:t>
            </a:r>
            <a:r>
              <a:rPr lang="en-US" sz="2400" dirty="0">
                <a:latin typeface="Calibri Light (Headings)"/>
              </a:rPr>
              <a:t> </a:t>
            </a:r>
            <a:r>
              <a:rPr lang="en-US" sz="2400" dirty="0" err="1">
                <a:latin typeface="Calibri Light (Headings)"/>
              </a:rPr>
              <a:t>anoda</a:t>
            </a:r>
            <a:r>
              <a:rPr lang="en-US" sz="2400" dirty="0">
                <a:latin typeface="Calibri Light (Headings)"/>
              </a:rPr>
              <a:t> </a:t>
            </a:r>
            <a:r>
              <a:rPr lang="en-US" sz="2400" dirty="0" err="1">
                <a:latin typeface="Calibri Light (Headings)"/>
              </a:rPr>
              <a:t>serta</a:t>
            </a:r>
            <a:r>
              <a:rPr lang="en-US" sz="2400" dirty="0">
                <a:latin typeface="Calibri Light (Headings)"/>
              </a:rPr>
              <a:t> </a:t>
            </a:r>
            <a:r>
              <a:rPr lang="en-US" sz="2400" dirty="0" err="1">
                <a:latin typeface="Calibri Light (Headings)"/>
              </a:rPr>
              <a:t>mengalir</a:t>
            </a:r>
            <a:r>
              <a:rPr lang="en-US" sz="2400" dirty="0">
                <a:latin typeface="Calibri Light (Headings)"/>
              </a:rPr>
              <a:t> </a:t>
            </a:r>
            <a:r>
              <a:rPr lang="en-US" sz="2400" dirty="0" err="1">
                <a:latin typeface="Calibri Light (Headings)"/>
              </a:rPr>
              <a:t>sehingga</a:t>
            </a:r>
            <a:r>
              <a:rPr lang="en-US" sz="2400" dirty="0">
                <a:latin typeface="Calibri Light (Headings)"/>
              </a:rPr>
              <a:t> </a:t>
            </a:r>
            <a:r>
              <a:rPr lang="en-US" sz="2400" dirty="0" err="1">
                <a:latin typeface="Calibri Light (Headings)"/>
              </a:rPr>
              <a:t>menghasilkan</a:t>
            </a:r>
            <a:r>
              <a:rPr lang="en-US" sz="2400" dirty="0">
                <a:latin typeface="Calibri Light (Headings)"/>
              </a:rPr>
              <a:t> </a:t>
            </a:r>
            <a:r>
              <a:rPr lang="en-US" sz="2400" dirty="0" err="1">
                <a:latin typeface="Calibri Light (Headings)"/>
              </a:rPr>
              <a:t>arus</a:t>
            </a:r>
            <a:endParaRPr lang="en-ID" sz="2400" dirty="0">
              <a:latin typeface="Calibri Light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3782833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99B22-FCD4-4971-B9C7-196D7B581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Login </a:t>
            </a:r>
            <a:r>
              <a:rPr lang="en-US" sz="2800" dirty="0" err="1"/>
              <a:t>ke</a:t>
            </a:r>
            <a:r>
              <a:rPr lang="en-US" sz="2800" dirty="0"/>
              <a:t> PHET </a:t>
            </a:r>
            <a:r>
              <a:rPr lang="en-US" sz="2800" dirty="0" err="1"/>
              <a:t>lalu</a:t>
            </a:r>
            <a:r>
              <a:rPr lang="en-US" sz="2800" dirty="0"/>
              <a:t> </a:t>
            </a:r>
            <a:r>
              <a:rPr lang="en-US" sz="2800" dirty="0" err="1"/>
              <a:t>mengunduh</a:t>
            </a:r>
            <a:r>
              <a:rPr lang="en-US" sz="2800" dirty="0"/>
              <a:t> </a:t>
            </a:r>
            <a:r>
              <a:rPr lang="en-US" sz="2800" dirty="0" err="1"/>
              <a:t>simulasi</a:t>
            </a:r>
            <a:r>
              <a:rPr lang="en-US" sz="2800" dirty="0"/>
              <a:t> </a:t>
            </a:r>
            <a:r>
              <a:rPr lang="en-US" sz="2800" dirty="0" err="1"/>
              <a:t>Efek</a:t>
            </a:r>
            <a:r>
              <a:rPr lang="en-US" sz="2800" dirty="0"/>
              <a:t> </a:t>
            </a:r>
            <a:r>
              <a:rPr lang="en-US" sz="2800" dirty="0" err="1"/>
              <a:t>Fotolistrik</a:t>
            </a:r>
            <a:r>
              <a:rPr lang="en-US" sz="28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Buka file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unduhan</a:t>
            </a:r>
            <a:r>
              <a:rPr lang="en-US" sz="2800" dirty="0"/>
              <a:t> dan </a:t>
            </a:r>
            <a:r>
              <a:rPr lang="en-US" sz="2800" dirty="0" err="1"/>
              <a:t>mengatur</a:t>
            </a:r>
            <a:r>
              <a:rPr lang="en-US" sz="2800" dirty="0"/>
              <a:t> </a:t>
            </a: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pengaturan</a:t>
            </a:r>
            <a:endParaRPr lang="en-ID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4FB956-A7D8-4258-9F71-B22B77B5AB75}"/>
              </a:ext>
            </a:extLst>
          </p:cNvPr>
          <p:cNvSpPr txBox="1">
            <a:spLocks/>
          </p:cNvSpPr>
          <p:nvPr/>
        </p:nvSpPr>
        <p:spPr>
          <a:xfrm>
            <a:off x="1066800" y="315632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/>
              <a:t>Langkah</a:t>
            </a:r>
            <a:r>
              <a:rPr lang="en-US" sz="6600" dirty="0"/>
              <a:t> </a:t>
            </a:r>
            <a:r>
              <a:rPr lang="en-US" sz="6600" dirty="0" err="1"/>
              <a:t>Kerja</a:t>
            </a:r>
            <a:endParaRPr lang="en-ID" sz="6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E65544-9FB0-4067-B5CE-AFBA8FD078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2940" r="12619" b="9186"/>
          <a:stretch/>
        </p:blipFill>
        <p:spPr>
          <a:xfrm>
            <a:off x="1639751" y="2892198"/>
            <a:ext cx="5036457" cy="33229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76D261-567F-4810-8D94-979D7EE6CDFD}"/>
              </a:ext>
            </a:extLst>
          </p:cNvPr>
          <p:cNvSpPr txBox="1"/>
          <p:nvPr/>
        </p:nvSpPr>
        <p:spPr>
          <a:xfrm>
            <a:off x="6959599" y="4051300"/>
            <a:ext cx="4196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Gambar 2. </a:t>
            </a:r>
            <a:r>
              <a:rPr lang="en-US" sz="2000" dirty="0" err="1"/>
              <a:t>Tampilan</a:t>
            </a:r>
            <a:r>
              <a:rPr lang="en-US" sz="2000" dirty="0"/>
              <a:t> </a:t>
            </a:r>
            <a:r>
              <a:rPr lang="en-US" sz="2000" dirty="0" err="1"/>
              <a:t>awal</a:t>
            </a:r>
            <a:r>
              <a:rPr lang="en-US" sz="2000" dirty="0"/>
              <a:t> 			  		    </a:t>
            </a:r>
            <a:r>
              <a:rPr lang="en-US" sz="2000" dirty="0" err="1"/>
              <a:t>Simulasi</a:t>
            </a:r>
            <a:r>
              <a:rPr lang="en-US" sz="2000" dirty="0"/>
              <a:t> </a:t>
            </a:r>
            <a:r>
              <a:rPr lang="en-US" sz="2000" dirty="0" err="1"/>
              <a:t>Efek</a:t>
            </a:r>
            <a:r>
              <a:rPr lang="en-US" sz="2000" dirty="0"/>
              <a:t> </a:t>
            </a:r>
            <a:r>
              <a:rPr lang="en-US" sz="2000" dirty="0" err="1"/>
              <a:t>Fotolistrik</a:t>
            </a:r>
            <a:r>
              <a:rPr lang="en-US" sz="2000" dirty="0"/>
              <a:t> 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90226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99B22-FCD4-4971-B9C7-196D7B581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err="1"/>
              <a:t>Mengatur</a:t>
            </a:r>
            <a:r>
              <a:rPr lang="en-US" sz="2800" dirty="0"/>
              <a:t> </a:t>
            </a:r>
            <a:r>
              <a:rPr lang="en-US" sz="2800" dirty="0" err="1"/>
              <a:t>Intensitas</a:t>
            </a:r>
            <a:r>
              <a:rPr lang="en-US" sz="2800" dirty="0"/>
              <a:t> pada </a:t>
            </a:r>
            <a:r>
              <a:rPr lang="en-US" sz="2800" dirty="0" err="1"/>
              <a:t>posisi</a:t>
            </a:r>
            <a:r>
              <a:rPr lang="en-US" sz="2800" dirty="0"/>
              <a:t> 50%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 err="1"/>
              <a:t>Mengatur</a:t>
            </a:r>
            <a:r>
              <a:rPr lang="en-US" sz="2800" dirty="0"/>
              <a:t> Panjang </a:t>
            </a:r>
            <a:r>
              <a:rPr lang="en-US" sz="2800" dirty="0" err="1"/>
              <a:t>Gelombang</a:t>
            </a:r>
            <a:r>
              <a:rPr lang="en-US" sz="2800" dirty="0"/>
              <a:t> </a:t>
            </a:r>
            <a:r>
              <a:rPr lang="en-US" sz="2800" dirty="0" err="1"/>
              <a:t>dimulai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380 nm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 err="1"/>
              <a:t>Mengatur</a:t>
            </a:r>
            <a:r>
              <a:rPr lang="en-US" sz="2800" dirty="0"/>
              <a:t> </a:t>
            </a:r>
            <a:r>
              <a:rPr lang="en-US" sz="2800" dirty="0" err="1"/>
              <a:t>Tegangan</a:t>
            </a:r>
            <a:r>
              <a:rPr lang="en-US" sz="2800" dirty="0"/>
              <a:t> </a:t>
            </a:r>
            <a:r>
              <a:rPr lang="en-US" sz="2800" dirty="0" err="1"/>
              <a:t>dimulai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1,20 volt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 err="1"/>
              <a:t>Lalu</a:t>
            </a:r>
            <a:r>
              <a:rPr lang="en-US" sz="2800" dirty="0"/>
              <a:t> </a:t>
            </a:r>
            <a:r>
              <a:rPr lang="en-US" sz="2800" dirty="0" err="1"/>
              <a:t>menekan</a:t>
            </a:r>
            <a:r>
              <a:rPr lang="en-US" sz="2800" dirty="0"/>
              <a:t> </a:t>
            </a:r>
            <a:r>
              <a:rPr lang="en-US" sz="2800" dirty="0" err="1"/>
              <a:t>tombol</a:t>
            </a:r>
            <a:r>
              <a:rPr lang="en-US" sz="2800" dirty="0"/>
              <a:t> </a:t>
            </a:r>
            <a:r>
              <a:rPr lang="en-US" sz="2800" dirty="0" err="1"/>
              <a:t>mulai</a:t>
            </a:r>
            <a:endParaRPr lang="en-US" sz="2800" dirty="0"/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 err="1"/>
              <a:t>Membaca</a:t>
            </a:r>
            <a:r>
              <a:rPr lang="en-US" sz="2800" dirty="0"/>
              <a:t> </a:t>
            </a:r>
            <a:r>
              <a:rPr lang="en-US" sz="2800" dirty="0" err="1"/>
              <a:t>arus</a:t>
            </a:r>
            <a:r>
              <a:rPr lang="en-US" sz="2800" dirty="0"/>
              <a:t> yang </a:t>
            </a:r>
            <a:r>
              <a:rPr lang="en-US" sz="2800" dirty="0" err="1"/>
              <a:t>terbaca</a:t>
            </a:r>
            <a:r>
              <a:rPr lang="en-US" sz="2800" dirty="0"/>
              <a:t> pada </a:t>
            </a:r>
            <a:r>
              <a:rPr lang="en-US" sz="2800" dirty="0" err="1"/>
              <a:t>layar</a:t>
            </a:r>
            <a:endParaRPr lang="en-US" sz="2800" dirty="0"/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 err="1"/>
              <a:t>Mencatat</a:t>
            </a:r>
            <a:r>
              <a:rPr lang="en-US" sz="2800" dirty="0"/>
              <a:t> Pada Ms. Excel data yang </a:t>
            </a:r>
            <a:r>
              <a:rPr lang="en-US" sz="2800" dirty="0" err="1"/>
              <a:t>diperoleh</a:t>
            </a:r>
            <a:endParaRPr lang="en-US" sz="2800" dirty="0"/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 err="1"/>
              <a:t>Menyimpan</a:t>
            </a:r>
            <a:r>
              <a:rPr lang="en-US" sz="2800" dirty="0"/>
              <a:t> </a:t>
            </a:r>
            <a:r>
              <a:rPr lang="en-US" sz="2800" dirty="0" err="1"/>
              <a:t>gambar</a:t>
            </a:r>
            <a:r>
              <a:rPr lang="en-US" sz="2800" dirty="0"/>
              <a:t>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simulasi</a:t>
            </a:r>
            <a:r>
              <a:rPr lang="en-US" sz="2800" dirty="0"/>
              <a:t> (Lampiran 1)</a:t>
            </a:r>
          </a:p>
          <a:p>
            <a:pPr marL="514350" indent="-514350">
              <a:buFont typeface="+mj-lt"/>
              <a:buAutoNum type="arabicPeriod" startAt="3"/>
            </a:pPr>
            <a:endParaRPr lang="en-ID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4FB956-A7D8-4258-9F71-B22B77B5AB75}"/>
              </a:ext>
            </a:extLst>
          </p:cNvPr>
          <p:cNvSpPr txBox="1">
            <a:spLocks/>
          </p:cNvSpPr>
          <p:nvPr/>
        </p:nvSpPr>
        <p:spPr>
          <a:xfrm>
            <a:off x="1066800" y="315632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/>
              <a:t>Langkah</a:t>
            </a:r>
            <a:r>
              <a:rPr lang="en-US" sz="6600" dirty="0"/>
              <a:t> </a:t>
            </a:r>
            <a:r>
              <a:rPr lang="en-US" sz="6600" dirty="0" err="1"/>
              <a:t>Kerja</a:t>
            </a:r>
            <a:endParaRPr lang="en-ID" sz="6600" dirty="0"/>
          </a:p>
        </p:txBody>
      </p:sp>
    </p:spTree>
    <p:extLst>
      <p:ext uri="{BB962C8B-B14F-4D97-AF65-F5344CB8AC3E}">
        <p14:creationId xmlns:p14="http://schemas.microsoft.com/office/powerpoint/2010/main" val="1160220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99B22-FCD4-4971-B9C7-196D7B581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n-US" sz="2800" dirty="0" err="1"/>
              <a:t>Mengulangi</a:t>
            </a:r>
            <a:r>
              <a:rPr lang="en-US" sz="2800" dirty="0"/>
              <a:t> </a:t>
            </a:r>
            <a:r>
              <a:rPr lang="en-US" sz="2800" dirty="0" err="1"/>
              <a:t>kembali</a:t>
            </a:r>
            <a:r>
              <a:rPr lang="en-US" sz="2800" dirty="0"/>
              <a:t> </a:t>
            </a:r>
            <a:r>
              <a:rPr lang="en-US" sz="2800" dirty="0" err="1"/>
              <a:t>langkah</a:t>
            </a:r>
            <a:r>
              <a:rPr lang="en-US" sz="2800" dirty="0"/>
              <a:t> 4-9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catatan</a:t>
            </a:r>
            <a:r>
              <a:rPr lang="en-US" sz="2800" dirty="0"/>
              <a:t> 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600" dirty="0"/>
              <a:t> Panjang </a:t>
            </a:r>
            <a:r>
              <a:rPr lang="en-US" sz="2600" dirty="0" err="1"/>
              <a:t>Gelombang</a:t>
            </a:r>
            <a:r>
              <a:rPr lang="en-US" sz="2600" dirty="0"/>
              <a:t> </a:t>
            </a:r>
            <a:r>
              <a:rPr lang="en-US" sz="2600" dirty="0" err="1"/>
              <a:t>dinaikan</a:t>
            </a:r>
            <a:r>
              <a:rPr lang="en-US" sz="2600" dirty="0"/>
              <a:t> +20 nm </a:t>
            </a:r>
            <a:r>
              <a:rPr lang="en-US" sz="2600" dirty="0" err="1"/>
              <a:t>disetiap</a:t>
            </a:r>
            <a:r>
              <a:rPr lang="en-US" sz="2600" dirty="0"/>
              <a:t> kali </a:t>
            </a:r>
            <a:r>
              <a:rPr lang="en-US" sz="2600" dirty="0" err="1"/>
              <a:t>pengulangan</a:t>
            </a:r>
            <a:endParaRPr lang="en-US" sz="26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600" dirty="0"/>
              <a:t> </a:t>
            </a:r>
            <a:r>
              <a:rPr lang="en-US" sz="2600" dirty="0" err="1"/>
              <a:t>Tegangan</a:t>
            </a:r>
            <a:r>
              <a:rPr lang="en-US" sz="2600" dirty="0"/>
              <a:t> </a:t>
            </a:r>
            <a:r>
              <a:rPr lang="en-US" sz="2600" dirty="0" err="1"/>
              <a:t>diturunkan</a:t>
            </a:r>
            <a:r>
              <a:rPr lang="en-US" sz="2600" dirty="0"/>
              <a:t> -0,20 volt </a:t>
            </a:r>
            <a:r>
              <a:rPr lang="en-US" sz="2600" dirty="0" err="1"/>
              <a:t>disetiap</a:t>
            </a:r>
            <a:r>
              <a:rPr lang="en-US" sz="2600" dirty="0"/>
              <a:t> kali </a:t>
            </a:r>
            <a:r>
              <a:rPr lang="en-US" sz="2600" dirty="0" err="1"/>
              <a:t>pengulangan</a:t>
            </a:r>
            <a:endParaRPr lang="en-US" sz="26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600" dirty="0"/>
              <a:t> </a:t>
            </a:r>
            <a:r>
              <a:rPr lang="en-US" sz="2600" dirty="0" err="1"/>
              <a:t>Mencatat</a:t>
            </a:r>
            <a:r>
              <a:rPr lang="en-US" sz="2600" dirty="0"/>
              <a:t> Data yang </a:t>
            </a:r>
            <a:r>
              <a:rPr lang="en-US" sz="2600" dirty="0" err="1"/>
              <a:t>diperoleh</a:t>
            </a:r>
            <a:endParaRPr lang="en-US" sz="26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600" dirty="0"/>
              <a:t> </a:t>
            </a:r>
            <a:r>
              <a:rPr lang="en-US" sz="2600" dirty="0" err="1"/>
              <a:t>Menyimpan</a:t>
            </a:r>
            <a:r>
              <a:rPr lang="en-US" sz="2600" dirty="0"/>
              <a:t> </a:t>
            </a:r>
            <a:r>
              <a:rPr lang="en-US" sz="2600" dirty="0" err="1"/>
              <a:t>kembali</a:t>
            </a:r>
            <a:r>
              <a:rPr lang="en-US" sz="2600" dirty="0"/>
              <a:t> </a:t>
            </a:r>
            <a:r>
              <a:rPr lang="en-US" sz="2600" dirty="0" err="1"/>
              <a:t>gambar</a:t>
            </a:r>
            <a:r>
              <a:rPr lang="en-US" sz="2600" dirty="0"/>
              <a:t> </a:t>
            </a:r>
            <a:r>
              <a:rPr lang="en-US" sz="2600" dirty="0" err="1"/>
              <a:t>saat</a:t>
            </a:r>
            <a:r>
              <a:rPr lang="en-US" sz="2600" dirty="0"/>
              <a:t> </a:t>
            </a:r>
            <a:r>
              <a:rPr lang="en-US" sz="2600" dirty="0" err="1"/>
              <a:t>pengulangan</a:t>
            </a:r>
            <a:endParaRPr lang="en-US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n-US" sz="2800" dirty="0" err="1"/>
              <a:t>Mengambil</a:t>
            </a:r>
            <a:r>
              <a:rPr lang="en-US" sz="2800" dirty="0"/>
              <a:t> data </a:t>
            </a:r>
            <a:r>
              <a:rPr lang="en-US" sz="2800" dirty="0" err="1"/>
              <a:t>sejumlah</a:t>
            </a:r>
            <a:r>
              <a:rPr lang="en-US" sz="2800" dirty="0"/>
              <a:t> 6 kali </a:t>
            </a:r>
            <a:r>
              <a:rPr lang="en-US" sz="2800" dirty="0" err="1"/>
              <a:t>lalu</a:t>
            </a:r>
            <a:r>
              <a:rPr lang="en-US" sz="2800" dirty="0"/>
              <a:t> </a:t>
            </a:r>
            <a:r>
              <a:rPr lang="en-US" sz="2800" dirty="0" err="1"/>
              <a:t>mengakhiri</a:t>
            </a:r>
            <a:r>
              <a:rPr lang="en-US" sz="2800" dirty="0"/>
              <a:t> </a:t>
            </a:r>
            <a:r>
              <a:rPr lang="en-US" sz="2800" dirty="0" err="1"/>
              <a:t>kemudian</a:t>
            </a:r>
            <a:r>
              <a:rPr lang="en-US" sz="2800" dirty="0"/>
              <a:t> </a:t>
            </a:r>
            <a:r>
              <a:rPr lang="en-US" sz="2800" dirty="0" err="1"/>
              <a:t>menganalisis</a:t>
            </a:r>
            <a:r>
              <a:rPr lang="en-US" sz="2800" dirty="0"/>
              <a:t>.</a:t>
            </a:r>
          </a:p>
          <a:p>
            <a:pPr marL="514350" indent="-514350">
              <a:buFont typeface="+mj-lt"/>
              <a:buAutoNum type="arabicPeriod" startAt="10"/>
            </a:pPr>
            <a:endParaRPr lang="en-ID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4FB956-A7D8-4258-9F71-B22B77B5AB75}"/>
              </a:ext>
            </a:extLst>
          </p:cNvPr>
          <p:cNvSpPr txBox="1">
            <a:spLocks/>
          </p:cNvSpPr>
          <p:nvPr/>
        </p:nvSpPr>
        <p:spPr>
          <a:xfrm>
            <a:off x="1066800" y="315632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/>
              <a:t>Langkah</a:t>
            </a:r>
            <a:r>
              <a:rPr lang="en-US" sz="6600" dirty="0"/>
              <a:t> </a:t>
            </a:r>
            <a:r>
              <a:rPr lang="en-US" sz="6600" dirty="0" err="1"/>
              <a:t>Kerja</a:t>
            </a:r>
            <a:endParaRPr lang="en-ID" sz="6600" dirty="0"/>
          </a:p>
        </p:txBody>
      </p:sp>
    </p:spTree>
    <p:extLst>
      <p:ext uri="{BB962C8B-B14F-4D97-AF65-F5344CB8AC3E}">
        <p14:creationId xmlns:p14="http://schemas.microsoft.com/office/powerpoint/2010/main" val="75980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44FB956-A7D8-4258-9F71-B22B77B5AB75}"/>
              </a:ext>
            </a:extLst>
          </p:cNvPr>
          <p:cNvSpPr txBox="1">
            <a:spLocks/>
          </p:cNvSpPr>
          <p:nvPr/>
        </p:nvSpPr>
        <p:spPr>
          <a:xfrm>
            <a:off x="1066800" y="315632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/>
              <a:t>Hasil</a:t>
            </a:r>
            <a:endParaRPr lang="en-ID" sz="66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6183641-EE7F-4BA6-ACBA-BAF4C6F2F6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672112"/>
              </p:ext>
            </p:extLst>
          </p:nvPr>
        </p:nvGraphicFramePr>
        <p:xfrm>
          <a:off x="2324100" y="2744288"/>
          <a:ext cx="8041770" cy="31601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5704">
                  <a:extLst>
                    <a:ext uri="{9D8B030D-6E8A-4147-A177-3AD203B41FA5}">
                      <a16:colId xmlns:a16="http://schemas.microsoft.com/office/drawing/2014/main" val="2658537105"/>
                    </a:ext>
                  </a:extLst>
                </a:gridCol>
                <a:gridCol w="1155704">
                  <a:extLst>
                    <a:ext uri="{9D8B030D-6E8A-4147-A177-3AD203B41FA5}">
                      <a16:colId xmlns:a16="http://schemas.microsoft.com/office/drawing/2014/main" val="1880085555"/>
                    </a:ext>
                  </a:extLst>
                </a:gridCol>
                <a:gridCol w="1926172">
                  <a:extLst>
                    <a:ext uri="{9D8B030D-6E8A-4147-A177-3AD203B41FA5}">
                      <a16:colId xmlns:a16="http://schemas.microsoft.com/office/drawing/2014/main" val="498641643"/>
                    </a:ext>
                  </a:extLst>
                </a:gridCol>
                <a:gridCol w="1878018">
                  <a:extLst>
                    <a:ext uri="{9D8B030D-6E8A-4147-A177-3AD203B41FA5}">
                      <a16:colId xmlns:a16="http://schemas.microsoft.com/office/drawing/2014/main" val="2060124471"/>
                    </a:ext>
                  </a:extLst>
                </a:gridCol>
                <a:gridCol w="1926172">
                  <a:extLst>
                    <a:ext uri="{9D8B030D-6E8A-4147-A177-3AD203B41FA5}">
                      <a16:colId xmlns:a16="http://schemas.microsoft.com/office/drawing/2014/main" val="1993066347"/>
                    </a:ext>
                  </a:extLst>
                </a:gridCol>
              </a:tblGrid>
              <a:tr h="45144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no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63" marR="14263" marT="14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100" u="none" strike="noStrike">
                          <a:effectLst/>
                        </a:rPr>
                        <a:t>I (A)</a:t>
                      </a:r>
                      <a:endParaRPr lang="en-ID" sz="2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263" marR="14263" marT="14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100" u="none" strike="noStrike">
                          <a:effectLst/>
                        </a:rPr>
                        <a:t>V (volt)</a:t>
                      </a:r>
                      <a:endParaRPr lang="en-ID" sz="2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263" marR="14263" marT="14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100" u="none" strike="noStrike">
                          <a:effectLst/>
                        </a:rPr>
                        <a:t>λ (</a:t>
                      </a:r>
                      <a:r>
                        <a:rPr lang="en-ID" sz="2100" u="none" strike="noStrike">
                          <a:effectLst/>
                        </a:rPr>
                        <a:t>nm)</a:t>
                      </a:r>
                      <a:endParaRPr lang="en-ID" sz="2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263" marR="14263" marT="14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100" u="none" strike="noStrike">
                          <a:effectLst/>
                        </a:rPr>
                        <a:t>1/λ</a:t>
                      </a:r>
                      <a:endParaRPr lang="el-GR" sz="2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263" marR="14263" marT="14263" marB="0" anchor="ctr"/>
                </a:tc>
                <a:extLst>
                  <a:ext uri="{0D108BD9-81ED-4DB2-BD59-A6C34878D82A}">
                    <a16:rowId xmlns:a16="http://schemas.microsoft.com/office/drawing/2014/main" val="925374197"/>
                  </a:ext>
                </a:extLst>
              </a:tr>
              <a:tr h="45144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63" marR="14263" marT="14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100" u="none" strike="noStrike">
                          <a:effectLst/>
                        </a:rPr>
                        <a:t>0</a:t>
                      </a:r>
                      <a:endParaRPr lang="en-ID" sz="2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263" marR="14263" marT="14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100" u="none" strike="noStrike">
                          <a:effectLst/>
                        </a:rPr>
                        <a:t>0,2</a:t>
                      </a:r>
                      <a:endParaRPr lang="en-ID" sz="2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263" marR="14263" marT="14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100" u="none" strike="noStrike">
                          <a:effectLst/>
                        </a:rPr>
                        <a:t>480</a:t>
                      </a:r>
                      <a:endParaRPr lang="en-ID" sz="2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263" marR="14263" marT="14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100" u="none" strike="noStrike">
                          <a:effectLst/>
                        </a:rPr>
                        <a:t>0,0020833</a:t>
                      </a:r>
                      <a:endParaRPr lang="en-ID" sz="2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263" marR="14263" marT="14263" marB="0" anchor="ctr"/>
                </a:tc>
                <a:extLst>
                  <a:ext uri="{0D108BD9-81ED-4DB2-BD59-A6C34878D82A}">
                    <a16:rowId xmlns:a16="http://schemas.microsoft.com/office/drawing/2014/main" val="4161490111"/>
                  </a:ext>
                </a:extLst>
              </a:tr>
              <a:tr h="45144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63" marR="14263" marT="14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100" u="none" strike="noStrike">
                          <a:effectLst/>
                        </a:rPr>
                        <a:t>0,02</a:t>
                      </a:r>
                      <a:endParaRPr lang="en-ID" sz="2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263" marR="14263" marT="14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100" u="none" strike="noStrike">
                          <a:effectLst/>
                        </a:rPr>
                        <a:t>0,4</a:t>
                      </a:r>
                      <a:endParaRPr lang="en-ID" sz="2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263" marR="14263" marT="14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100" u="none" strike="noStrike">
                          <a:effectLst/>
                        </a:rPr>
                        <a:t>460</a:t>
                      </a:r>
                      <a:endParaRPr lang="en-ID" sz="2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263" marR="14263" marT="14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100" u="none" strike="noStrike">
                          <a:effectLst/>
                        </a:rPr>
                        <a:t>0,0021739</a:t>
                      </a:r>
                      <a:endParaRPr lang="en-ID" sz="2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263" marR="14263" marT="14263" marB="0" anchor="ctr"/>
                </a:tc>
                <a:extLst>
                  <a:ext uri="{0D108BD9-81ED-4DB2-BD59-A6C34878D82A}">
                    <a16:rowId xmlns:a16="http://schemas.microsoft.com/office/drawing/2014/main" val="4256359745"/>
                  </a:ext>
                </a:extLst>
              </a:tr>
              <a:tr h="45144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63" marR="14263" marT="14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100" u="none" strike="noStrike">
                          <a:effectLst/>
                        </a:rPr>
                        <a:t>0,033</a:t>
                      </a:r>
                      <a:endParaRPr lang="en-ID" sz="2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263" marR="14263" marT="14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100" u="none" strike="noStrike">
                          <a:effectLst/>
                        </a:rPr>
                        <a:t>0,6</a:t>
                      </a:r>
                      <a:endParaRPr lang="en-ID" sz="2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263" marR="14263" marT="14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100" u="none" strike="noStrike">
                          <a:effectLst/>
                        </a:rPr>
                        <a:t>440</a:t>
                      </a:r>
                      <a:endParaRPr lang="en-ID" sz="2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263" marR="14263" marT="14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100" u="none" strike="noStrike">
                          <a:effectLst/>
                        </a:rPr>
                        <a:t>0,0022727</a:t>
                      </a:r>
                      <a:endParaRPr lang="en-ID" sz="2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263" marR="14263" marT="14263" marB="0" anchor="ctr"/>
                </a:tc>
                <a:extLst>
                  <a:ext uri="{0D108BD9-81ED-4DB2-BD59-A6C34878D82A}">
                    <a16:rowId xmlns:a16="http://schemas.microsoft.com/office/drawing/2014/main" val="1555234759"/>
                  </a:ext>
                </a:extLst>
              </a:tr>
              <a:tr h="45144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4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63" marR="14263" marT="14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100" u="none" strike="noStrike">
                          <a:effectLst/>
                        </a:rPr>
                        <a:t>0,049</a:t>
                      </a:r>
                      <a:endParaRPr lang="en-ID" sz="2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263" marR="14263" marT="14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100" u="none" strike="noStrike">
                          <a:effectLst/>
                        </a:rPr>
                        <a:t>0,8</a:t>
                      </a:r>
                      <a:endParaRPr lang="en-ID" sz="2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263" marR="14263" marT="14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100" u="none" strike="noStrike">
                          <a:effectLst/>
                        </a:rPr>
                        <a:t>420</a:t>
                      </a:r>
                      <a:endParaRPr lang="en-ID" sz="2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263" marR="14263" marT="14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100" u="none" strike="noStrike">
                          <a:effectLst/>
                        </a:rPr>
                        <a:t>0,002381</a:t>
                      </a:r>
                      <a:endParaRPr lang="en-ID" sz="2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263" marR="14263" marT="14263" marB="0" anchor="ctr"/>
                </a:tc>
                <a:extLst>
                  <a:ext uri="{0D108BD9-81ED-4DB2-BD59-A6C34878D82A}">
                    <a16:rowId xmlns:a16="http://schemas.microsoft.com/office/drawing/2014/main" val="3104193394"/>
                  </a:ext>
                </a:extLst>
              </a:tr>
              <a:tr h="45144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5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63" marR="14263" marT="14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100" u="none" strike="noStrike">
                          <a:effectLst/>
                        </a:rPr>
                        <a:t>0,071</a:t>
                      </a:r>
                      <a:endParaRPr lang="en-ID" sz="2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263" marR="14263" marT="14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100" u="none" strike="noStrike">
                          <a:effectLst/>
                        </a:rPr>
                        <a:t>1</a:t>
                      </a:r>
                      <a:endParaRPr lang="en-ID" sz="2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263" marR="14263" marT="14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100" u="none" strike="noStrike">
                          <a:effectLst/>
                        </a:rPr>
                        <a:t>400</a:t>
                      </a:r>
                      <a:endParaRPr lang="en-ID" sz="2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263" marR="14263" marT="14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100" u="none" strike="noStrike">
                          <a:effectLst/>
                        </a:rPr>
                        <a:t>0,0025</a:t>
                      </a:r>
                      <a:endParaRPr lang="en-ID" sz="2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263" marR="14263" marT="14263" marB="0" anchor="ctr"/>
                </a:tc>
                <a:extLst>
                  <a:ext uri="{0D108BD9-81ED-4DB2-BD59-A6C34878D82A}">
                    <a16:rowId xmlns:a16="http://schemas.microsoft.com/office/drawing/2014/main" val="3451155097"/>
                  </a:ext>
                </a:extLst>
              </a:tr>
              <a:tr h="45144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6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63" marR="14263" marT="14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100" u="none" strike="noStrike">
                          <a:effectLst/>
                        </a:rPr>
                        <a:t>0,097</a:t>
                      </a:r>
                      <a:endParaRPr lang="en-ID" sz="2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263" marR="14263" marT="14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100" u="none" strike="noStrike">
                          <a:effectLst/>
                        </a:rPr>
                        <a:t>1,2</a:t>
                      </a:r>
                      <a:endParaRPr lang="en-ID" sz="2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263" marR="14263" marT="14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100" u="none" strike="noStrike">
                          <a:effectLst/>
                        </a:rPr>
                        <a:t>380</a:t>
                      </a:r>
                      <a:endParaRPr lang="en-ID" sz="2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263" marR="14263" marT="14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100" u="none" strike="noStrike" dirty="0">
                          <a:effectLst/>
                        </a:rPr>
                        <a:t>0,0026316</a:t>
                      </a:r>
                      <a:endParaRPr lang="en-ID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263" marR="14263" marT="14263" marB="0" anchor="ctr"/>
                </a:tc>
                <a:extLst>
                  <a:ext uri="{0D108BD9-81ED-4DB2-BD59-A6C34878D82A}">
                    <a16:rowId xmlns:a16="http://schemas.microsoft.com/office/drawing/2014/main" val="52254801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4A1AC0A-33EE-4CB2-BF02-72A17F572154}"/>
              </a:ext>
            </a:extLst>
          </p:cNvPr>
          <p:cNvSpPr txBox="1"/>
          <p:nvPr/>
        </p:nvSpPr>
        <p:spPr>
          <a:xfrm>
            <a:off x="3778250" y="2165754"/>
            <a:ext cx="463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Tabel</a:t>
            </a:r>
            <a:r>
              <a:rPr lang="en-US" sz="2400" dirty="0"/>
              <a:t> 1. data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simulasi</a:t>
            </a:r>
            <a:r>
              <a:rPr lang="en-US" sz="2400" dirty="0"/>
              <a:t> 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309716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44FB956-A7D8-4258-9F71-B22B77B5AB75}"/>
              </a:ext>
            </a:extLst>
          </p:cNvPr>
          <p:cNvSpPr txBox="1">
            <a:spLocks/>
          </p:cNvSpPr>
          <p:nvPr/>
        </p:nvSpPr>
        <p:spPr>
          <a:xfrm>
            <a:off x="1066800" y="315632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/>
              <a:t>Hasil</a:t>
            </a:r>
            <a:endParaRPr lang="en-ID" sz="66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344657A-B8F4-4842-9927-3C064525D0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378896"/>
              </p:ext>
            </p:extLst>
          </p:nvPr>
        </p:nvGraphicFramePr>
        <p:xfrm>
          <a:off x="668722" y="1985266"/>
          <a:ext cx="7802178" cy="4139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DBB729-BD27-44D2-B903-A34B2EABAE2A}"/>
                  </a:ext>
                </a:extLst>
              </p:cNvPr>
              <p:cNvSpPr txBox="1"/>
              <p:nvPr/>
            </p:nvSpPr>
            <p:spPr>
              <a:xfrm>
                <a:off x="8712200" y="2006600"/>
                <a:ext cx="13335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ID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D" sz="20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DBB729-BD27-44D2-B903-A34B2EABA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2200" y="2006600"/>
                <a:ext cx="1333500" cy="307777"/>
              </a:xfrm>
              <a:prstGeom prst="rect">
                <a:avLst/>
              </a:prstGeom>
              <a:blipFill>
                <a:blip r:embed="rId3"/>
                <a:stretch>
                  <a:fillRect l="-1370" r="-1370" b="-2352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D3EB11-53B0-4C5B-B381-B94D466B7AE7}"/>
                  </a:ext>
                </a:extLst>
              </p:cNvPr>
              <p:cNvSpPr txBox="1"/>
              <p:nvPr/>
            </p:nvSpPr>
            <p:spPr>
              <a:xfrm>
                <a:off x="8597900" y="2437311"/>
                <a:ext cx="13335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𝐷𝑖𝑚𝑎𝑛𝑎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:</m:t>
                      </m:r>
                    </m:oMath>
                  </m:oMathPara>
                </a14:m>
                <a:endParaRPr lang="en-ID" sz="2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D3EB11-53B0-4C5B-B381-B94D466B7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7900" y="2437311"/>
                <a:ext cx="1333500" cy="307777"/>
              </a:xfrm>
              <a:prstGeom prst="rect">
                <a:avLst/>
              </a:prstGeom>
              <a:blipFill>
                <a:blip r:embed="rId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51B0FB-0C3D-4FBD-A760-D86BFFF701C7}"/>
                  </a:ext>
                </a:extLst>
              </p:cNvPr>
              <p:cNvSpPr txBox="1"/>
              <p:nvPr/>
            </p:nvSpPr>
            <p:spPr>
              <a:xfrm>
                <a:off x="8674100" y="2797376"/>
                <a:ext cx="16002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ID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𝑣𝑜𝑙𝑡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D" sz="2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51B0FB-0C3D-4FBD-A760-D86BFFF70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100" y="2797376"/>
                <a:ext cx="1600200" cy="307777"/>
              </a:xfrm>
              <a:prstGeom prst="rect">
                <a:avLst/>
              </a:prstGeom>
              <a:blipFill>
                <a:blip r:embed="rId5"/>
                <a:stretch>
                  <a:fillRect t="-2000" b="-36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0608157-55F4-4A95-BFD4-22D8D33D3C63}"/>
                  </a:ext>
                </a:extLst>
              </p:cNvPr>
              <p:cNvSpPr txBox="1"/>
              <p:nvPr/>
            </p:nvSpPr>
            <p:spPr>
              <a:xfrm>
                <a:off x="8432800" y="3157441"/>
                <a:ext cx="16002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ID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ID" sz="2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0608157-55F4-4A95-BFD4-22D8D33D3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800" y="3157441"/>
                <a:ext cx="1600200" cy="307777"/>
              </a:xfrm>
              <a:prstGeom prst="rect">
                <a:avLst/>
              </a:prstGeom>
              <a:blipFill>
                <a:blip r:embed="rId6"/>
                <a:stretch>
                  <a:fillRect b="-34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D42675-93A7-4EFE-B355-806FD6F81719}"/>
                  </a:ext>
                </a:extLst>
              </p:cNvPr>
              <p:cNvSpPr txBox="1"/>
              <p:nvPr/>
            </p:nvSpPr>
            <p:spPr>
              <a:xfrm>
                <a:off x="8432800" y="3491816"/>
                <a:ext cx="16002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ID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D" sz="2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D42675-93A7-4EFE-B355-806FD6F81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800" y="3491816"/>
                <a:ext cx="1600200" cy="307777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3AC2B6-D9A2-4724-883A-F5997DA1A6EB}"/>
                  </a:ext>
                </a:extLst>
              </p:cNvPr>
              <p:cNvSpPr txBox="1"/>
              <p:nvPr/>
            </p:nvSpPr>
            <p:spPr>
              <a:xfrm>
                <a:off x="8470900" y="3957946"/>
                <a:ext cx="13335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𝐽𝑎𝑑𝑖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:</m:t>
                      </m:r>
                    </m:oMath>
                  </m:oMathPara>
                </a14:m>
                <a:endParaRPr lang="en-ID" sz="20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3AC2B6-D9A2-4724-883A-F5997DA1A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900" y="3957946"/>
                <a:ext cx="1333500" cy="307777"/>
              </a:xfrm>
              <a:prstGeom prst="rect">
                <a:avLst/>
              </a:prstGeom>
              <a:blipFill>
                <a:blip r:embed="rId8"/>
                <a:stretch>
                  <a:fillRect b="-2941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CF7EF6-997D-463A-927C-9F32F966A34F}"/>
                  </a:ext>
                </a:extLst>
              </p:cNvPr>
              <p:cNvSpPr txBox="1"/>
              <p:nvPr/>
            </p:nvSpPr>
            <p:spPr>
              <a:xfrm>
                <a:off x="8420100" y="4390140"/>
                <a:ext cx="16002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ID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D" sz="20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CF7EF6-997D-463A-927C-9F32F966A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100" y="4390140"/>
                <a:ext cx="1600200" cy="307777"/>
              </a:xfrm>
              <a:prstGeom prst="rect">
                <a:avLst/>
              </a:prstGeom>
              <a:blipFill>
                <a:blip r:embed="rId9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446099A-0B45-48E2-821F-EE093AFF1025}"/>
                  </a:ext>
                </a:extLst>
              </p:cNvPr>
              <p:cNvSpPr txBox="1"/>
              <p:nvPr/>
            </p:nvSpPr>
            <p:spPr>
              <a:xfrm>
                <a:off x="8712200" y="4836532"/>
                <a:ext cx="1600200" cy="5697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ID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dirty="0"/>
                            <m:t>1820,3</m:t>
                          </m:r>
                          <m:r>
                            <m:rPr>
                              <m:nor/>
                            </m:rPr>
                            <a:rPr lang="en-US" sz="2000" b="0" i="0" dirty="0" smtClean="0"/>
                            <m:t> 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3∗10^8</m:t>
                          </m:r>
                        </m:den>
                      </m:f>
                    </m:oMath>
                  </m:oMathPara>
                </a14:m>
                <a:endParaRPr lang="en-ID" sz="20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446099A-0B45-48E2-821F-EE093AFF1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2200" y="4836532"/>
                <a:ext cx="1600200" cy="5697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729F0C-CC64-4A16-905E-A5C7B2F43E2A}"/>
                  </a:ext>
                </a:extLst>
              </p:cNvPr>
              <p:cNvSpPr txBox="1"/>
              <p:nvPr/>
            </p:nvSpPr>
            <p:spPr>
              <a:xfrm>
                <a:off x="8826500" y="5569072"/>
                <a:ext cx="16002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ID" sz="20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D" sz="2000" dirty="0"/>
                  <a:t> 6,0677 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729F0C-CC64-4A16-905E-A5C7B2F43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6500" y="5569072"/>
                <a:ext cx="1600200" cy="307777"/>
              </a:xfrm>
              <a:prstGeom prst="rect">
                <a:avLst/>
              </a:prstGeom>
              <a:blipFill>
                <a:blip r:embed="rId11"/>
                <a:stretch>
                  <a:fillRect l="-5725" t="-26000" b="-50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654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44FB956-A7D8-4258-9F71-B22B77B5AB75}"/>
              </a:ext>
            </a:extLst>
          </p:cNvPr>
          <p:cNvSpPr txBox="1">
            <a:spLocks/>
          </p:cNvSpPr>
          <p:nvPr/>
        </p:nvSpPr>
        <p:spPr>
          <a:xfrm>
            <a:off x="1066800" y="315632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/>
              <a:t>Kesimpulan</a:t>
            </a:r>
            <a:endParaRPr lang="en-ID" sz="6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778757-4AD4-47D5-A192-6159916F6A40}"/>
              </a:ext>
            </a:extLst>
          </p:cNvPr>
          <p:cNvSpPr txBox="1"/>
          <p:nvPr/>
        </p:nvSpPr>
        <p:spPr>
          <a:xfrm>
            <a:off x="1320800" y="2171700"/>
            <a:ext cx="9804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2800" dirty="0" err="1">
                <a:latin typeface="Calibri Light (Headings)"/>
              </a:rPr>
              <a:t>Dapat</a:t>
            </a:r>
            <a:r>
              <a:rPr lang="en-US" sz="2800" dirty="0">
                <a:latin typeface="Calibri Light (Headings)"/>
              </a:rPr>
              <a:t> </a:t>
            </a:r>
            <a:r>
              <a:rPr lang="en-US" sz="2800" dirty="0" err="1">
                <a:latin typeface="Calibri Light (Headings)"/>
              </a:rPr>
              <a:t>memahami</a:t>
            </a:r>
            <a:r>
              <a:rPr lang="en-US" sz="2800" dirty="0">
                <a:latin typeface="Calibri Light (Headings)"/>
              </a:rPr>
              <a:t> </a:t>
            </a:r>
            <a:r>
              <a:rPr lang="en-US" sz="2800" dirty="0" err="1">
                <a:latin typeface="Calibri Light (Headings)"/>
              </a:rPr>
              <a:t>simulasi</a:t>
            </a:r>
            <a:r>
              <a:rPr lang="en-US" sz="2800" dirty="0">
                <a:latin typeface="Calibri Light (Headings)"/>
              </a:rPr>
              <a:t> </a:t>
            </a:r>
            <a:r>
              <a:rPr lang="en-US" sz="2800" dirty="0" err="1">
                <a:latin typeface="Calibri Light (Headings)"/>
              </a:rPr>
              <a:t>serta</a:t>
            </a:r>
            <a:r>
              <a:rPr lang="en-US" sz="2800" dirty="0">
                <a:latin typeface="Calibri Light (Headings)"/>
              </a:rPr>
              <a:t> </a:t>
            </a:r>
            <a:r>
              <a:rPr lang="en-US" sz="2800" dirty="0" err="1">
                <a:latin typeface="Calibri Light (Headings)"/>
              </a:rPr>
              <a:t>mendapatkan</a:t>
            </a:r>
            <a:r>
              <a:rPr lang="en-US" sz="2800" dirty="0">
                <a:latin typeface="Calibri Light (Headings)"/>
              </a:rPr>
              <a:t> </a:t>
            </a:r>
            <a:r>
              <a:rPr lang="en-US" sz="2800" dirty="0" err="1">
                <a:latin typeface="Calibri Light (Headings)"/>
              </a:rPr>
              <a:t>pengalaman</a:t>
            </a:r>
            <a:r>
              <a:rPr lang="en-US" sz="2800" dirty="0">
                <a:latin typeface="Calibri Light (Headings)"/>
              </a:rPr>
              <a:t> </a:t>
            </a:r>
            <a:r>
              <a:rPr lang="en-US" sz="2800" dirty="0" err="1">
                <a:latin typeface="Calibri Light (Headings)"/>
              </a:rPr>
              <a:t>serta</a:t>
            </a:r>
            <a:r>
              <a:rPr lang="en-US" sz="2800" dirty="0">
                <a:latin typeface="Calibri Light (Headings)"/>
              </a:rPr>
              <a:t> </a:t>
            </a:r>
            <a:r>
              <a:rPr lang="en-US" sz="2800" dirty="0" err="1">
                <a:latin typeface="Calibri Light (Headings)"/>
              </a:rPr>
              <a:t>pengetahuan</a:t>
            </a:r>
            <a:r>
              <a:rPr lang="en-US" sz="2800" dirty="0">
                <a:latin typeface="Calibri Light (Headings)"/>
              </a:rPr>
              <a:t> </a:t>
            </a:r>
            <a:r>
              <a:rPr lang="en-US" sz="2800" dirty="0" err="1">
                <a:latin typeface="Calibri Light (Headings)"/>
              </a:rPr>
              <a:t>baru</a:t>
            </a:r>
            <a:r>
              <a:rPr lang="en-US" sz="2800" dirty="0">
                <a:latin typeface="Calibri Light (Headings)"/>
              </a:rPr>
              <a:t> </a:t>
            </a:r>
            <a:r>
              <a:rPr lang="en-US" sz="2800" dirty="0" err="1">
                <a:latin typeface="Calibri Light (Headings)"/>
              </a:rPr>
              <a:t>terkait</a:t>
            </a:r>
            <a:r>
              <a:rPr lang="en-US" sz="2800" dirty="0">
                <a:latin typeface="Calibri Light (Headings)"/>
              </a:rPr>
              <a:t> </a:t>
            </a:r>
            <a:r>
              <a:rPr lang="en-US" sz="2800" dirty="0" err="1">
                <a:latin typeface="Calibri Light (Headings)"/>
              </a:rPr>
              <a:t>dengan</a:t>
            </a:r>
            <a:r>
              <a:rPr lang="en-US" sz="2800" dirty="0">
                <a:latin typeface="Calibri Light (Headings)"/>
              </a:rPr>
              <a:t> </a:t>
            </a:r>
            <a:r>
              <a:rPr lang="en-US" sz="2800" dirty="0" err="1">
                <a:latin typeface="Calibri Light (Headings)"/>
              </a:rPr>
              <a:t>penggunaan</a:t>
            </a:r>
            <a:r>
              <a:rPr lang="en-US" sz="2800" dirty="0">
                <a:latin typeface="Calibri Light (Headings)"/>
              </a:rPr>
              <a:t> </a:t>
            </a:r>
            <a:r>
              <a:rPr lang="en-US" sz="2800" dirty="0" err="1">
                <a:latin typeface="Calibri Light (Headings)"/>
              </a:rPr>
              <a:t>simulasi</a:t>
            </a:r>
            <a:r>
              <a:rPr lang="en-US" sz="2800" dirty="0">
                <a:latin typeface="Calibri Light (Headings)"/>
              </a:rPr>
              <a:t> </a:t>
            </a:r>
            <a:r>
              <a:rPr lang="en-US" sz="2800" dirty="0" err="1">
                <a:latin typeface="Calibri Light (Headings)"/>
              </a:rPr>
              <a:t>fisika</a:t>
            </a:r>
            <a:r>
              <a:rPr lang="en-US" sz="2800" dirty="0">
                <a:latin typeface="Calibri Light (Headings)"/>
              </a:rPr>
              <a:t> </a:t>
            </a:r>
            <a:r>
              <a:rPr lang="en-US" sz="2800" dirty="0" err="1">
                <a:latin typeface="Calibri Light (Headings)"/>
              </a:rPr>
              <a:t>berbantuan</a:t>
            </a:r>
            <a:r>
              <a:rPr lang="en-US" sz="2800" dirty="0">
                <a:latin typeface="Calibri Light (Headings)"/>
              </a:rPr>
              <a:t> PHET </a:t>
            </a:r>
            <a:r>
              <a:rPr lang="en-US" sz="2800" dirty="0" err="1">
                <a:latin typeface="Calibri Light (Headings)"/>
              </a:rPr>
              <a:t>ini</a:t>
            </a:r>
            <a:r>
              <a:rPr lang="en-US" sz="2800" dirty="0">
                <a:latin typeface="Calibri Light (Headings)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800" dirty="0" err="1">
                <a:latin typeface="Calibri Light (Headings)"/>
              </a:rPr>
              <a:t>Didapatkan</a:t>
            </a:r>
            <a:r>
              <a:rPr lang="en-US" sz="2800" dirty="0">
                <a:latin typeface="Calibri Light (Headings)"/>
              </a:rPr>
              <a:t> </a:t>
            </a:r>
            <a:r>
              <a:rPr lang="en-US" sz="2800" dirty="0" err="1">
                <a:latin typeface="Calibri Light (Headings)"/>
              </a:rPr>
              <a:t>nilai</a:t>
            </a:r>
            <a:r>
              <a:rPr lang="en-US" sz="2800" dirty="0">
                <a:latin typeface="Calibri Light (Headings)"/>
              </a:rPr>
              <a:t> </a:t>
            </a:r>
            <a:r>
              <a:rPr lang="en-US" sz="2800" dirty="0" err="1">
                <a:latin typeface="Calibri Light (Headings)"/>
              </a:rPr>
              <a:t>Konstanta</a:t>
            </a:r>
            <a:r>
              <a:rPr lang="en-US" sz="2800" dirty="0">
                <a:latin typeface="Calibri Light (Headings)"/>
              </a:rPr>
              <a:t> Planck </a:t>
            </a:r>
            <a:r>
              <a:rPr lang="en-US" sz="2800" dirty="0" err="1">
                <a:latin typeface="Calibri Light (Headings)"/>
              </a:rPr>
              <a:t>sebesar</a:t>
            </a:r>
            <a:r>
              <a:rPr lang="en-US" sz="2800" dirty="0">
                <a:latin typeface="Calibri Light (Headings)"/>
              </a:rPr>
              <a:t> </a:t>
            </a:r>
            <a:r>
              <a:rPr lang="en-ID" sz="2800" dirty="0"/>
              <a:t>6,0677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x 10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-34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J.s</a:t>
            </a:r>
            <a:endParaRPr lang="en-ID" sz="2800" dirty="0">
              <a:latin typeface="Calibri Light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39669897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222</TotalTime>
  <Words>477</Words>
  <Application>Microsoft Office PowerPoint</Application>
  <PresentationFormat>Widescreen</PresentationFormat>
  <Paragraphs>132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Calibri Light</vt:lpstr>
      <vt:lpstr>Calibri Light (Headings)</vt:lpstr>
      <vt:lpstr>Cambria Math</vt:lpstr>
      <vt:lpstr>Times New Roman</vt:lpstr>
      <vt:lpstr>Wingdings</vt:lpstr>
      <vt:lpstr>Retrospect</vt:lpstr>
      <vt:lpstr>TIK dalam Pembelajaran Fisika</vt:lpstr>
      <vt:lpstr>Tujuan </vt:lpstr>
      <vt:lpstr>Teori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Sinar cahaya memantul dari sumber menuju katoda (+)</dc:title>
  <dc:creator>Rizky Merian Muspa</dc:creator>
  <cp:lastModifiedBy>Rizky Merian Muspa</cp:lastModifiedBy>
  <cp:revision>13</cp:revision>
  <dcterms:created xsi:type="dcterms:W3CDTF">2020-03-19T10:26:15Z</dcterms:created>
  <dcterms:modified xsi:type="dcterms:W3CDTF">2020-03-19T14:09:14Z</dcterms:modified>
</cp:coreProperties>
</file>