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5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63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68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7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8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17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16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4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forces-and-motion-basics/latest/forces-and-motion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forces-and-motion-basics/latest/forces-and-motion-basics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9.png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0.png"/><Relationship Id="rId4" Type="http://schemas.openxmlformats.org/officeDocument/2006/relationships/image" Target="../media/image3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1.png"/><Relationship Id="rId4" Type="http://schemas.openxmlformats.org/officeDocument/2006/relationships/image" Target="../media/image3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4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rojectile-motion/latest/projectile-motion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034" y="1051561"/>
            <a:ext cx="9875520" cy="529698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erlin Sans FB Demi" panose="020E0802020502020306" pitchFamily="34" charset="0"/>
              </a:rPr>
              <a:t>Atividades </a:t>
            </a:r>
            <a:r>
              <a:rPr lang="pt-BR" sz="40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4000" b="1" dirty="0" smtClean="0">
                <a:latin typeface="Berlin Sans FB Demi" panose="020E0802020502020306" pitchFamily="34" charset="0"/>
              </a:rPr>
              <a:t> sobre Cinemática</a:t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Movimento Retilíneo Uniforme (MRU)</a:t>
            </a: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</a:t>
            </a:r>
            <a:r>
              <a:rPr lang="pt-BR" sz="3000" b="1" dirty="0">
                <a:latin typeface="Berlin Sans FB Demi" panose="020E0802020502020306" pitchFamily="34" charset="0"/>
              </a:rPr>
              <a:t>Movimento Retilíneo </a:t>
            </a:r>
            <a:r>
              <a:rPr lang="pt-BR" sz="3000" b="1" dirty="0" smtClean="0">
                <a:latin typeface="Berlin Sans FB Demi" panose="020E0802020502020306" pitchFamily="34" charset="0"/>
              </a:rPr>
              <a:t>Uniformemente Variado </a:t>
            </a:r>
            <a:r>
              <a:rPr lang="pt-BR" sz="3000" b="1" dirty="0">
                <a:latin typeface="Berlin Sans FB Demi" panose="020E0802020502020306" pitchFamily="34" charset="0"/>
              </a:rPr>
              <a:t>(</a:t>
            </a:r>
            <a:r>
              <a:rPr lang="pt-BR" sz="3000" b="1" dirty="0" smtClean="0">
                <a:latin typeface="Berlin Sans FB Demi" panose="020E0802020502020306" pitchFamily="34" charset="0"/>
              </a:rPr>
              <a:t>MRUV)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Queda livre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</a:t>
            </a:r>
            <a:r>
              <a:rPr lang="pt-BR" sz="3000" b="1" dirty="0" smtClean="0">
                <a:latin typeface="Berlin Sans FB Demi" panose="020E0802020502020306" pitchFamily="34" charset="0"/>
              </a:rPr>
              <a:t>Lançamento de Projéteis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endParaRPr lang="pt-BR" sz="3000" b="1" dirty="0">
              <a:latin typeface="Berlin Sans FB Demi" panose="020E08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oW7PQvxU9R0/T-DLRFIn3XI/AAAAAAAAWeI/L5VrhucFONA/s1600/134%255B1%255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930" y="2003338"/>
            <a:ext cx="13291930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191" y="2891613"/>
            <a:ext cx="8016738" cy="638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99" y="4172437"/>
            <a:ext cx="5904878" cy="22262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777" y="4060421"/>
            <a:ext cx="6073223" cy="234369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2778" y="911103"/>
            <a:ext cx="10463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Utilizando um relógio, observe o tempo que o disco percorre os 2m e desenhe os gráficos sugeridos do movimento deste disco.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38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 imagem abaixo temos um balde com água que se movimenta, sem atrito, a 13m/s. Se o balde mantiver a velocidade constante, qual será a distância percorrida por ele após 15 segundos de movimento? Demonstre com cálculos.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40" y="2722576"/>
            <a:ext cx="3759518" cy="37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> sobre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Movimento Retilíneo Uniformemente Variado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(M.R.U.V.)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“Force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and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phet.colorado.edu/sims/html/forces-and-motion-basics/latest/forces-and-motion-basics_en.html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82" y="2032139"/>
            <a:ext cx="5979569" cy="321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8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574778"/>
          </a:xfrm>
        </p:spPr>
        <p:txBody>
          <a:bodyPr>
            <a:normAutofit/>
          </a:bodyPr>
          <a:lstStyle/>
          <a:p>
            <a:pPr algn="ctr"/>
            <a:r>
              <a:rPr lang="pt-BR" sz="3800" b="1" dirty="0" smtClean="0">
                <a:latin typeface="Cooper Std Black" panose="0208090304030B020404" pitchFamily="18" charset="0"/>
              </a:rPr>
              <a:t>Movimento Retilíneo </a:t>
            </a:r>
            <a:br>
              <a:rPr lang="pt-BR" sz="3800" b="1" dirty="0" smtClean="0">
                <a:latin typeface="Cooper Std Black" panose="0208090304030B020404" pitchFamily="18" charset="0"/>
              </a:rPr>
            </a:br>
            <a:r>
              <a:rPr lang="pt-BR" sz="3800" b="1" dirty="0" smtClean="0">
                <a:latin typeface="Cooper Std Black" panose="0208090304030B020404" pitchFamily="18" charset="0"/>
              </a:rPr>
              <a:t>Uniformemente Variado (MRUV)</a:t>
            </a:r>
            <a:endParaRPr lang="pt-BR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190897" y="1481683"/>
                <a:ext cx="9810206" cy="5515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500" dirty="0" smtClean="0">
                    <a:latin typeface="Arial Rounded MT Bold" panose="020F0704030504030204" pitchFamily="34" charset="0"/>
                  </a:rPr>
                  <a:t>Um móvel se encontra em Movimento Retilíneo Uniformemente Variado (MRU) quando, no decorrer do tempo, é alterada a sua velocidade a partir de uma aceleração constante, mas não é alterada a sua direção de movimento.</a:t>
                </a:r>
              </a:p>
              <a:p>
                <a:pPr algn="ctr"/>
                <a:endParaRPr lang="pt-BR" sz="2500" dirty="0"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pt-BR" sz="2500" dirty="0" smtClean="0">
                    <a:latin typeface="Arial Rounded MT Bold" panose="020F0704030504030204" pitchFamily="34" charset="0"/>
                  </a:rPr>
                  <a:t>A aceleração é dada por: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3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pt-BR" sz="3500" b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pt-BR" sz="2500" b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pt-BR" sz="25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25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aceleração</a:t>
                </a:r>
              </a:p>
              <a:p>
                <a:pPr algn="ctr"/>
                <a:r>
                  <a:rPr lang="el-GR" sz="25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pt-BR" sz="25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 = variação de velocidade do móvel </a:t>
                </a:r>
              </a:p>
              <a:p>
                <a:pPr algn="ctr"/>
                <a:r>
                  <a:rPr lang="el-GR" sz="25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pt-BR" sz="25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 = variação de tempo</a:t>
                </a:r>
                <a:endParaRPr lang="pt-BR" sz="25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pt-BR" sz="3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897" y="1481683"/>
                <a:ext cx="9810206" cy="5515292"/>
              </a:xfrm>
              <a:prstGeom prst="rect">
                <a:avLst/>
              </a:prstGeom>
              <a:blipFill>
                <a:blip r:embed="rId2"/>
                <a:stretch>
                  <a:fillRect l="-559" t="-884" r="-13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7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ebquestfacil.com.br/pastas/2076/img005%20-%20C%C3%B3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33" y="310503"/>
            <a:ext cx="9544046" cy="35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42133" y="4153989"/>
            <a:ext cx="93007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latin typeface="Arial Rounded MT Bold" panose="020F0704030504030204" pitchFamily="34" charset="0"/>
              </a:rPr>
              <a:t>Em A, o carro mantém velocidade constante (Movimento Uniforme - M.U.)</a:t>
            </a:r>
            <a:br>
              <a:rPr lang="pt-BR" sz="1900" dirty="0" smtClean="0">
                <a:latin typeface="Arial Rounded MT Bold" panose="020F0704030504030204" pitchFamily="34" charset="0"/>
              </a:rPr>
            </a:br>
            <a:endParaRPr lang="pt-BR" sz="1900" dirty="0" smtClean="0">
              <a:latin typeface="Arial Rounded MT Bold" panose="020F0704030504030204" pitchFamily="34" charset="0"/>
            </a:endParaRPr>
          </a:p>
          <a:p>
            <a:r>
              <a:rPr lang="pt-BR" sz="1900" dirty="0" smtClean="0">
                <a:latin typeface="Arial Rounded MT Bold" panose="020F0704030504030204" pitchFamily="34" charset="0"/>
              </a:rPr>
              <a:t>Em B, </a:t>
            </a:r>
            <a:r>
              <a:rPr lang="pt-BR" sz="1900" dirty="0">
                <a:latin typeface="Arial Rounded MT Bold" panose="020F0704030504030204" pitchFamily="34" charset="0"/>
              </a:rPr>
              <a:t>o carro </a:t>
            </a:r>
            <a:r>
              <a:rPr lang="pt-BR" sz="1900" dirty="0" smtClean="0">
                <a:latin typeface="Arial Rounded MT Bold" panose="020F0704030504030204" pitchFamily="34" charset="0"/>
              </a:rPr>
              <a:t>aumenta sua velocidade com uma aceleração constante (Movimento Uniformemente Variado </a:t>
            </a:r>
            <a:r>
              <a:rPr lang="pt-BR" sz="1900" dirty="0">
                <a:latin typeface="Arial Rounded MT Bold" panose="020F0704030504030204" pitchFamily="34" charset="0"/>
              </a:rPr>
              <a:t>- </a:t>
            </a:r>
            <a:r>
              <a:rPr lang="pt-BR" sz="1900" dirty="0" smtClean="0">
                <a:latin typeface="Arial Rounded MT Bold" panose="020F0704030504030204" pitchFamily="34" charset="0"/>
              </a:rPr>
              <a:t>M.U.V.)</a:t>
            </a:r>
            <a:br>
              <a:rPr lang="pt-BR" sz="1900" dirty="0" smtClean="0">
                <a:latin typeface="Arial Rounded MT Bold" panose="020F0704030504030204" pitchFamily="34" charset="0"/>
              </a:rPr>
            </a:br>
            <a:endParaRPr lang="pt-BR" sz="1900" dirty="0" smtClean="0">
              <a:latin typeface="Arial Rounded MT Bold" panose="020F0704030504030204" pitchFamily="34" charset="0"/>
            </a:endParaRPr>
          </a:p>
          <a:p>
            <a:r>
              <a:rPr lang="pt-BR" sz="1900" dirty="0" smtClean="0">
                <a:latin typeface="Arial Rounded MT Bold" panose="020F0704030504030204" pitchFamily="34" charset="0"/>
              </a:rPr>
              <a:t>Em C, </a:t>
            </a:r>
            <a:r>
              <a:rPr lang="pt-BR" sz="1900" dirty="0">
                <a:latin typeface="Arial Rounded MT Bold" panose="020F0704030504030204" pitchFamily="34" charset="0"/>
              </a:rPr>
              <a:t>o carro </a:t>
            </a:r>
            <a:r>
              <a:rPr lang="pt-BR" sz="1900" dirty="0" smtClean="0">
                <a:latin typeface="Arial Rounded MT Bold" panose="020F0704030504030204" pitchFamily="34" charset="0"/>
              </a:rPr>
              <a:t>diminui </a:t>
            </a:r>
            <a:r>
              <a:rPr lang="pt-BR" sz="1900" dirty="0">
                <a:latin typeface="Arial Rounded MT Bold" panose="020F0704030504030204" pitchFamily="34" charset="0"/>
              </a:rPr>
              <a:t>sua velocidade com uma </a:t>
            </a:r>
            <a:r>
              <a:rPr lang="pt-BR" sz="1900" dirty="0" smtClean="0">
                <a:latin typeface="Arial Rounded MT Bold" panose="020F0704030504030204" pitchFamily="34" charset="0"/>
              </a:rPr>
              <a:t>desaceleração </a:t>
            </a:r>
            <a:r>
              <a:rPr lang="pt-BR" sz="1900" dirty="0">
                <a:latin typeface="Arial Rounded MT Bold" panose="020F0704030504030204" pitchFamily="34" charset="0"/>
              </a:rPr>
              <a:t>constante (Movimento Uniformemente Variado - M.U.V.)</a:t>
            </a:r>
          </a:p>
          <a:p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9327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Cooper Std Black" panose="0208090304030B020404" pitchFamily="18" charset="0"/>
              </a:rPr>
              <a:t>Gráficos do </a:t>
            </a:r>
            <a:r>
              <a:rPr lang="pt-BR" b="1" dirty="0" smtClean="0">
                <a:latin typeface="Cooper Std Black" panose="0208090304030B020404" pitchFamily="18" charset="0"/>
              </a:rPr>
              <a:t>M.U.V.</a:t>
            </a:r>
            <a:br>
              <a:rPr lang="pt-BR" b="1" dirty="0" smtClean="0">
                <a:latin typeface="Cooper Std Black" panose="0208090304030B020404" pitchFamily="18" charset="0"/>
              </a:rPr>
            </a:br>
            <a:r>
              <a:rPr lang="pt-BR" sz="3000" b="1" dirty="0" smtClean="0">
                <a:latin typeface="Cooper Std Black" panose="0208090304030B020404" pitchFamily="18" charset="0"/>
              </a:rPr>
              <a:t>Aceleração x Tempo</a:t>
            </a:r>
            <a:endParaRPr lang="pt-BR" sz="3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399" y="2932966"/>
            <a:ext cx="5707212" cy="39250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8200" y="1841863"/>
            <a:ext cx="10371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Arial Rounded MT Bold" panose="020F0704030504030204" pitchFamily="34" charset="0"/>
              </a:rPr>
              <a:t>P</a:t>
            </a:r>
            <a:r>
              <a:rPr lang="pt-BR" sz="2500" dirty="0" smtClean="0">
                <a:latin typeface="Arial Rounded MT Bold" panose="020F0704030504030204" pitchFamily="34" charset="0"/>
              </a:rPr>
              <a:t>odemos descobrir qual a variação de velocidade a partir da área de </a:t>
            </a:r>
            <a:r>
              <a:rPr lang="pt-BR" sz="2500" dirty="0">
                <a:latin typeface="Arial Rounded MT Bold" panose="020F0704030504030204" pitchFamily="34" charset="0"/>
              </a:rPr>
              <a:t>um gráfico Aceleração x </a:t>
            </a:r>
            <a:r>
              <a:rPr lang="pt-BR" sz="2500" dirty="0" smtClean="0">
                <a:latin typeface="Arial Rounded MT Bold" panose="020F0704030504030204" pitchFamily="34" charset="0"/>
              </a:rPr>
              <a:t>Tempo.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5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149" y="101559"/>
            <a:ext cx="10515600" cy="1491042"/>
          </a:xfrm>
        </p:spPr>
        <p:txBody>
          <a:bodyPr/>
          <a:lstStyle/>
          <a:p>
            <a:pPr algn="ctr"/>
            <a:r>
              <a:rPr lang="pt-BR" b="1" dirty="0">
                <a:latin typeface="Cooper Std Black" panose="0208090304030B020404" pitchFamily="18" charset="0"/>
              </a:rPr>
              <a:t>Gráficos do M.U.V.</a:t>
            </a:r>
            <a:br>
              <a:rPr lang="pt-BR" b="1" dirty="0">
                <a:latin typeface="Cooper Std Black" panose="0208090304030B020404" pitchFamily="18" charset="0"/>
              </a:rPr>
            </a:br>
            <a:r>
              <a:rPr lang="pt-BR" sz="3000" b="1" dirty="0" smtClean="0">
                <a:latin typeface="Cooper Std Black" panose="0208090304030B020404" pitchFamily="18" charset="0"/>
              </a:rPr>
              <a:t>Velocidade x Tempo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6695" y="1487030"/>
            <a:ext cx="10400243" cy="447985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Arial Rounded MT Bold" panose="020F0704030504030204" pitchFamily="34" charset="0"/>
              </a:rPr>
              <a:t>É possível calcular o deslocamento de um móvel a partir da área de uma gráfico Velocidade x Tempo.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77" y="2642914"/>
            <a:ext cx="53435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85949" y="858974"/>
                <a:ext cx="10515600" cy="4351338"/>
              </a:xfrm>
            </p:spPr>
            <p:txBody>
              <a:bodyPr/>
              <a:lstStyle/>
              <a:p>
                <a:r>
                  <a:rPr lang="pt-BR" sz="3500" dirty="0" smtClean="0">
                    <a:latin typeface="Arial Rounded MT Bold" panose="020F0704030504030204" pitchFamily="34" charset="0"/>
                  </a:rPr>
                  <a:t>Equação de </a:t>
                </a:r>
                <a:r>
                  <a:rPr lang="pt-BR" sz="3500" dirty="0">
                    <a:latin typeface="Arial Rounded MT Bold" panose="020F0704030504030204" pitchFamily="34" charset="0"/>
                  </a:rPr>
                  <a:t>Torricelli: </a:t>
                </a:r>
                <a:endParaRPr lang="pt-BR" sz="3500" dirty="0" smtClean="0">
                  <a:latin typeface="Arial Rounded MT Bold" panose="020F0704030504030204" pitchFamily="34" charset="0"/>
                </a:endParaRPr>
              </a:p>
              <a:p>
                <a:endParaRPr lang="pt-BR" sz="3000" dirty="0"/>
              </a:p>
              <a:p>
                <a:endParaRPr lang="pt-BR" sz="3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40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²=</m:t>
                    </m:r>
                    <m:sSub>
                      <m:sSubPr>
                        <m:ctrlPr>
                          <a:rPr lang="pt-BR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pt-BR" sz="4000" b="1" i="1">
                            <a:latin typeface="Cambria Math" panose="02040503050406030204" pitchFamily="18" charset="0"/>
                          </a:rPr>
                          <m:t>²</m:t>
                        </m:r>
                      </m:e>
                      <m:sub>
                        <m:r>
                          <a:rPr lang="pt-BR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pt-BR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pt-BR" sz="4000" dirty="0" smtClean="0"/>
                  <a:t>.</a:t>
                </a:r>
              </a:p>
              <a:p>
                <a:pPr marL="0" indent="0">
                  <a:buNone/>
                </a:pPr>
                <a:endParaRPr lang="pt-BR" sz="2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𝒗𝒆𝒍𝒐𝒄𝒊𝒅𝒂𝒅𝒆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𝒇𝒊𝒏𝒂𝒍</m:t>
                      </m:r>
                    </m:oMath>
                  </m:oMathPara>
                </a14:m>
                <a:endParaRPr lang="pt-BR" sz="25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sz="25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𝒗𝒆𝒍𝒐𝒄𝒊𝒅𝒂𝒅𝒆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𝒊𝒏𝒊𝒄𝒊𝒂𝒍</m:t>
                      </m:r>
                    </m:oMath>
                  </m:oMathPara>
                </a14:m>
                <a:endParaRPr lang="pt-BR" sz="25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𝒂𝒄𝒆𝒍𝒆𝒓𝒂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pt-BR" sz="2500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500" b="1" i="1" smtClean="0">
                          <a:latin typeface="Cambria Math" panose="02040503050406030204" pitchFamily="18" charset="0"/>
                        </a:rPr>
                        <m:t>𝒅𝒆𝒔𝒍𝒐𝒄𝒂𝒎𝒆𝒏𝒕𝒐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949" y="858974"/>
                <a:ext cx="10515600" cy="4351338"/>
              </a:xfrm>
              <a:blipFill>
                <a:blip r:embed="rId2"/>
                <a:stretch>
                  <a:fillRect l="-1507" t="-33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9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1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Nas imagens (A e B) abaixo temos um bloco que se movimenta sem atrito com o solo. A partir dos valores de velocidade e de aceleração, é possível calcular quanto tempo se passou entre os momentos registrados nas duas imagens? Explique e, se possível, calcule.</a:t>
            </a:r>
            <a:endParaRPr lang="pt-BR" sz="26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04" y="2735491"/>
            <a:ext cx="8109105" cy="35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2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Nas imagens (A e B) abaixo temos um bloco que se movimenta sem atrito com o solo. A partir dos valores de velocidade e de aceleração, é possível calcular quanto tempo se passou entre os momentos registrados nas duas imagens? Explique e, se possível, calcule.</a:t>
            </a:r>
            <a:endParaRPr lang="pt-BR" sz="2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090" y="2821566"/>
            <a:ext cx="8455426" cy="34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> sobre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Movimento Retilíneo Uniforme (M.R.U.)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“Force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and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Motion: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Basics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phet.colorado.edu/sims/html/forces-and-motion-basics/latest/forces-and-motion-basics_en.html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82" y="2032139"/>
            <a:ext cx="5979569" cy="321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8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A imagem abaixo mostra um “robô” empurrando um bloco em cima de um piso áspero. É possível observar que a força aplicada pelo “robô” é maior que a força de atrito entre o piso e o bloco. Podemos dizer que o bloco está em Movimento Uniformemente Variado? Explique.</a:t>
            </a:r>
            <a:endParaRPr lang="pt-BR" sz="2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20" y="2849548"/>
            <a:ext cx="4926739" cy="29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4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 imagem abaixo temos um balde com água que se movimenta, sem atrito, a 21m/s e com aceleração igual a 5m/s². Se o balde se manter em MRUV por mais 2,2 segundos, qual será a sua velocidade final? Explique.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314" y="2454385"/>
            <a:ext cx="3938589" cy="38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 imagem abaixo temos um balde com água que se movimenta, sem atrito, a 28m/s (para a direita) e com aceleração igual a -3,5m/s². Se o balde se manter em MRUV, em quanto tempo ele irá parar? Explique.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154" y="2453836"/>
            <a:ext cx="4636635" cy="38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Queda Livre 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Projectile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phet.colorado.edu/sims/html/projectile-motion/latest/projectile-motion_en.html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10" y="1947324"/>
            <a:ext cx="7201716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-259307"/>
            <a:ext cx="9144000" cy="1528549"/>
          </a:xfrm>
        </p:spPr>
        <p:txBody>
          <a:bodyPr/>
          <a:lstStyle/>
          <a:p>
            <a:r>
              <a:rPr lang="pt-BR" dirty="0" smtClean="0">
                <a:latin typeface="Adobe Caslon Pro Bold" panose="0205070206050A020403" pitchFamily="18" charset="0"/>
              </a:rPr>
              <a:t>Queda livre no vácuo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2955" y="1378424"/>
            <a:ext cx="11668836" cy="3879376"/>
          </a:xfrm>
        </p:spPr>
        <p:txBody>
          <a:bodyPr>
            <a:normAutofit/>
          </a:bodyPr>
          <a:lstStyle/>
          <a:p>
            <a:pPr algn="l"/>
            <a:r>
              <a:rPr lang="pt-BR" sz="3500" dirty="0" smtClean="0">
                <a:latin typeface="Adobe Caslon Pro Bold" panose="0205070206050A020403" pitchFamily="18" charset="0"/>
              </a:rPr>
              <a:t>Qualquer corpo abandonado próximo a superfície da terra estará em queda livre. Se desprezarmos a resistência do ar, chamaremos de queda livre no vácuo.</a:t>
            </a:r>
          </a:p>
          <a:p>
            <a:pPr algn="l"/>
            <a:r>
              <a:rPr lang="pt-BR" sz="3500" b="1" dirty="0" smtClean="0">
                <a:latin typeface="Adobe Caslon Pro Bold" panose="0205070206050A020403" pitchFamily="18" charset="0"/>
              </a:rPr>
              <a:t>Vale ressaltar que Galileu Galilei, no século XVII, descobriu que o peso não influencia na velocidade de queda de um corpo.</a:t>
            </a:r>
          </a:p>
          <a:p>
            <a:r>
              <a:rPr lang="pt-BR" b="1" dirty="0" smtClean="0">
                <a:latin typeface="Adobe Caslon Pro Bold" panose="0205070206050A020403" pitchFamily="18" charset="0"/>
              </a:rPr>
              <a:t> </a:t>
            </a:r>
          </a:p>
          <a:p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701" y="4294485"/>
            <a:ext cx="2483562" cy="23922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11" y="4926188"/>
            <a:ext cx="1609843" cy="19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842" y="365125"/>
            <a:ext cx="10998958" cy="1325563"/>
          </a:xfrm>
        </p:spPr>
        <p:txBody>
          <a:bodyPr/>
          <a:lstStyle/>
          <a:p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1660</a:t>
            </a:r>
          </a:p>
          <a:p>
            <a:r>
              <a:rPr lang="pt-BR" dirty="0" smtClean="0"/>
              <a:t>Isaac Newton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6" name="Picture 8" descr="http://fisicanacuca.xpg.uol.com.br/leis-de-newton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5" y="-150125"/>
            <a:ext cx="7820167" cy="71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ontradicaosocial.files.wordpress.com/2010/01/isaacnew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3" y="2946139"/>
            <a:ext cx="2876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5654" y="365125"/>
            <a:ext cx="13769454" cy="1325563"/>
          </a:xfrm>
        </p:spPr>
        <p:txBody>
          <a:bodyPr/>
          <a:lstStyle/>
          <a:p>
            <a:pPr algn="ctr"/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5" y="1690688"/>
            <a:ext cx="4772025" cy="4943475"/>
          </a:xfrm>
          <a:prstGeom prst="rect">
            <a:avLst/>
          </a:prstGeom>
        </p:spPr>
      </p:pic>
      <p:pic>
        <p:nvPicPr>
          <p:cNvPr id="1028" name="Picture 4" descr="http://hypescience.com/wp-content/uploads/2013/06/shutterstock_7765919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67" y="198266"/>
            <a:ext cx="2374179" cy="20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eocities.ws/jantorreslima/gravitacaouniversal/constante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34" y="2312687"/>
            <a:ext cx="25431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063" y="3466531"/>
            <a:ext cx="4563737" cy="31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Qual a altitude necessária para a gravidade zero da terra?</a:t>
            </a:r>
            <a:endParaRPr lang="pt-BR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62349" cy="4351338"/>
          </a:xfrm>
        </p:spPr>
        <p:txBody>
          <a:bodyPr/>
          <a:lstStyle/>
          <a:p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A quem diga que </a:t>
            </a:r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não existe tal </a:t>
            </a:r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altitude. Que jamais </a:t>
            </a:r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será nula, exceto no </a:t>
            </a:r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infinito. </a:t>
            </a:r>
          </a:p>
          <a:p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Sabe-se hoje que as moléculas de ar se desprendem da gravidade terrestre na Exosfera.</a:t>
            </a:r>
          </a:p>
          <a:p>
            <a:endParaRPr lang="pt-BR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4" name="Picture 2" descr="http://www.mundoeducacao.com/upload/conteudo/images/atmosf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65" y="1549974"/>
            <a:ext cx="5198897" cy="63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98" y="1164733"/>
            <a:ext cx="3162300" cy="457200"/>
          </a:xfrm>
          <a:prstGeom prst="rect">
            <a:avLst/>
          </a:prstGeom>
        </p:spPr>
      </p:pic>
      <p:pic>
        <p:nvPicPr>
          <p:cNvPr id="103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33" y="1085797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84" y="911336"/>
            <a:ext cx="1552575" cy="7239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065632" y="421232"/>
            <a:ext cx="535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Adobe Caslon Pro Bold" panose="0205070206050A020403" pitchFamily="18" charset="0"/>
              </a:rPr>
              <a:t>Caso Particular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1152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98" y="1843064"/>
            <a:ext cx="3162300" cy="457200"/>
          </a:xfrm>
          <a:prstGeom prst="rect">
            <a:avLst/>
          </a:prstGeom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1772339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1" y="1566839"/>
            <a:ext cx="1666875" cy="733425"/>
          </a:xfrm>
          <a:prstGeom prst="rect">
            <a:avLst/>
          </a:prstGeom>
        </p:spPr>
      </p:pic>
      <p:pic>
        <p:nvPicPr>
          <p:cNvPr id="1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065632" y="421232"/>
            <a:ext cx="535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Adobe Caslon Pro Bold" panose="0205070206050A020403" pitchFamily="18" charset="0"/>
              </a:rPr>
              <a:t>Caso Particular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9530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574778"/>
          </a:xfrm>
        </p:spPr>
        <p:txBody>
          <a:bodyPr>
            <a:normAutofit/>
          </a:bodyPr>
          <a:lstStyle/>
          <a:p>
            <a:pPr algn="ctr"/>
            <a:r>
              <a:rPr lang="pt-BR" sz="3800" b="1" dirty="0" smtClean="0">
                <a:latin typeface="Cooper Std Black" panose="0208090304030B020404" pitchFamily="18" charset="0"/>
              </a:rPr>
              <a:t>Movimento Retilíneo Uniforme (MRU)</a:t>
            </a:r>
            <a:endParaRPr lang="pt-BR" sz="3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90897" y="1481683"/>
            <a:ext cx="981020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latin typeface="Arial Rounded MT Bold" panose="020F0704030504030204" pitchFamily="34" charset="0"/>
              </a:rPr>
              <a:t>Um móvel se encontra em Movimento Retilíneo Uniforme (MRU) quando, no decorrer do tempo, não é alterada a sua velocidade nem a sua direção de movimento.</a:t>
            </a:r>
          </a:p>
          <a:p>
            <a:pPr algn="ctr"/>
            <a:endParaRPr lang="pt-BR" sz="2500" dirty="0">
              <a:latin typeface="Arial Rounded MT Bold" panose="020F0704030504030204" pitchFamily="34" charset="0"/>
            </a:endParaRPr>
          </a:p>
          <a:p>
            <a:pPr algn="ctr"/>
            <a:r>
              <a:rPr lang="pt-BR" sz="2500" dirty="0" smtClean="0">
                <a:latin typeface="Arial Rounded MT Bold" panose="020F0704030504030204" pitchFamily="34" charset="0"/>
              </a:rPr>
              <a:t>Assim, temos que:</a:t>
            </a:r>
          </a:p>
          <a:p>
            <a:pPr algn="ctr"/>
            <a:r>
              <a:rPr lang="pt-B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v </a:t>
            </a:r>
            <a:r>
              <a:rPr lang="pt-BR" sz="3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· </a:t>
            </a:r>
            <a:r>
              <a:rPr lang="el-GR" sz="3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pt-BR" sz="3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endParaRPr lang="pt-BR" sz="2500" b="1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 = deslocamento</a:t>
            </a:r>
          </a:p>
          <a:p>
            <a:pPr algn="ctr"/>
            <a:r>
              <a:rPr lang="pt-BR" sz="25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pt-BR" sz="2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velocidade do móvel </a:t>
            </a:r>
          </a:p>
          <a:p>
            <a:pPr algn="ctr"/>
            <a:r>
              <a:rPr lang="el-GR" sz="25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pt-BR" sz="25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 = variação de tempo</a:t>
            </a:r>
            <a:endParaRPr lang="pt-BR" sz="25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pt-BR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98" y="3229093"/>
            <a:ext cx="3162300" cy="457200"/>
          </a:xfrm>
          <a:prstGeom prst="rect">
            <a:avLst/>
          </a:prstGeom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3131837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47" y="2971918"/>
            <a:ext cx="1676400" cy="714375"/>
          </a:xfrm>
          <a:prstGeom prst="rect">
            <a:avLst/>
          </a:prstGeom>
        </p:spPr>
      </p:pic>
      <p:pic>
        <p:nvPicPr>
          <p:cNvPr id="1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065632" y="421232"/>
            <a:ext cx="535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Adobe Caslon Pro Bold" panose="0205070206050A020403" pitchFamily="18" charset="0"/>
              </a:rPr>
              <a:t>Caso Particular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1472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98" y="5774666"/>
            <a:ext cx="3162300" cy="457200"/>
          </a:xfrm>
          <a:prstGeom prst="rect">
            <a:avLst/>
          </a:prstGeom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5708235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85" y="5504450"/>
            <a:ext cx="1666875" cy="733425"/>
          </a:xfrm>
          <a:prstGeom prst="rect">
            <a:avLst/>
          </a:prstGeom>
        </p:spPr>
      </p:pic>
      <p:pic>
        <p:nvPicPr>
          <p:cNvPr id="1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065632" y="421232"/>
            <a:ext cx="53538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latin typeface="Adobe Caslon Pro Bold" panose="0205070206050A020403" pitchFamily="18" charset="0"/>
              </a:rPr>
              <a:t>Caso Particular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3259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mania.com/Gif-Animados-Vehiculos/Imagenes-Helicopteros/Helicopteros-Militares/Boeing-Sikorsky-Rah-66-Comanche-Volando-591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9" y="36685"/>
            <a:ext cx="2087038" cy="1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5708235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spbrinquedos.com.br/produtos/Cama_Elastica_2,40m_Premium_Completa_zoo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2" y="6285654"/>
            <a:ext cx="1807430" cy="6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065632" y="421232"/>
            <a:ext cx="535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Adobe Caslon Pro Bold" panose="0205070206050A020403" pitchFamily="18" charset="0"/>
              </a:rPr>
              <a:t>Caso Particular</a:t>
            </a:r>
            <a:endParaRPr lang="pt-BR" sz="5400" dirty="0"/>
          </a:p>
        </p:txBody>
      </p:sp>
      <p:pic>
        <p:nvPicPr>
          <p:cNvPr id="11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3131837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8" y="1772339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3.bp.blogspot.com/-nS96J1FrY-0/Ua-ILoH5jpI/AAAAAAAANFc/oMYxURS853U/s320/Queda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33" y="1085797"/>
            <a:ext cx="480208" cy="3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553" y="1358425"/>
            <a:ext cx="295275" cy="4000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641" y="2393674"/>
            <a:ext cx="466725" cy="5524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6706" y="4420626"/>
            <a:ext cx="438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deixarmos cair (velocidade inicial igual a 0m/s)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 a 15m de altura, qual será o tempo gasto até ele tocar o solo? Use g = 10m/s².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521" y="2347351"/>
            <a:ext cx="3654880" cy="41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deixarmos cair (velocidade inicial igual a 0m/s)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 a 10m de altura, qual será o tempo gasto até ele tocar o solo? Use g = 10m/s².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83" y="2217875"/>
            <a:ext cx="4379188" cy="42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deixarmos cair (velocidade inicial igual a 0m/s)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 a 5m de altura, qual será o tempo gasto até ele tocar o solo? Use g = 10m/s². Demonstre com cálculos.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77" y="2274765"/>
            <a:ext cx="4273731" cy="403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Lançamento Horizontal 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Projectile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phet.colorado.edu/sims/html/projectile-motion/latest/projectile-motion_en.html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10" y="1947324"/>
            <a:ext cx="7201716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695459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127" y="1107583"/>
            <a:ext cx="10522039" cy="477806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dobe Caslon Pro Bold" panose="0205070206050A020403" pitchFamily="18" charset="0"/>
              </a:rPr>
              <a:t>Em vestibulares geralmente são adotadas situações:</a:t>
            </a:r>
            <a:br>
              <a:rPr lang="pt-BR" sz="2800" dirty="0" smtClean="0">
                <a:latin typeface="Adobe Caslon Pro Bold" panose="0205070206050A020403" pitchFamily="18" charset="0"/>
              </a:rPr>
            </a:br>
            <a:r>
              <a:rPr lang="pt-BR" sz="2800" dirty="0" smtClean="0">
                <a:latin typeface="Adobe Caslon Pro Bold" panose="0205070206050A020403" pitchFamily="18" charset="0"/>
              </a:rPr>
              <a:t>- no vácuo (Desprezando a resistência do ar).</a:t>
            </a:r>
            <a:br>
              <a:rPr lang="pt-BR" sz="2800" dirty="0" smtClean="0">
                <a:latin typeface="Adobe Caslon Pro Bold" panose="0205070206050A020403" pitchFamily="18" charset="0"/>
              </a:rPr>
            </a:br>
            <a:r>
              <a:rPr lang="pt-BR" sz="2800" dirty="0" smtClean="0">
                <a:latin typeface="Adobe Caslon Pro Bold" panose="0205070206050A020403" pitchFamily="18" charset="0"/>
              </a:rPr>
              <a:t>- com gravidade constante e sendo 9,8m/s².</a:t>
            </a:r>
            <a:endParaRPr lang="pt-BR" sz="2800" dirty="0">
              <a:latin typeface="Adobe Caslon Pro Bold" panose="0205070206050A020403" pitchFamily="18" charset="0"/>
            </a:endParaRPr>
          </a:p>
        </p:txBody>
      </p:sp>
      <p:pic>
        <p:nvPicPr>
          <p:cNvPr id="1026" name="Picture 2" descr="http://www.oocities.org/br/saladefisica6/cinematica/Lancamento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225"/>
            <a:ext cx="6600423" cy="4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2633777"/>
            <a:ext cx="5325414" cy="4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695459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ítul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37127" y="1107583"/>
                <a:ext cx="10522039" cy="4778062"/>
              </a:xfrm>
            </p:spPr>
            <p:txBody>
              <a:bodyPr>
                <a:normAutofit/>
              </a:bodyPr>
              <a:lstStyle/>
              <a:p>
                <a:r>
                  <a:rPr lang="pt-BR" sz="2800" dirty="0" smtClean="0">
                    <a:latin typeface="Adobe Caslon Pro Bold" panose="0205070206050A020403" pitchFamily="18" charset="0"/>
                  </a:rPr>
                  <a:t>No eixo x é MU, então utilizaremos 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2800" dirty="0" smtClean="0">
                    <a:latin typeface="Adobe Caslon Pro Bold" panose="0205070206050A020403" pitchFamily="18" charset="0"/>
                  </a:rPr>
                  <a:t/>
                </a:r>
                <a:br>
                  <a:rPr lang="pt-BR" sz="2800" dirty="0" smtClean="0">
                    <a:latin typeface="Adobe Caslon Pro Bold" panose="0205070206050A020403" pitchFamily="18" charset="0"/>
                  </a:rPr>
                </a:br>
                <a:r>
                  <a:rPr lang="pt-BR" sz="2800" dirty="0" smtClean="0">
                    <a:latin typeface="Adobe Caslon Pro Bold" panose="0205070206050A020403" pitchFamily="18" charset="0"/>
                  </a:rPr>
                  <a:t>No eixo y é Queda </a:t>
                </a:r>
                <a:r>
                  <a:rPr lang="pt-BR" sz="2800" dirty="0">
                    <a:latin typeface="Adobe Caslon Pro Bold" panose="0205070206050A020403" pitchFamily="18" charset="0"/>
                  </a:rPr>
                  <a:t>L</a:t>
                </a:r>
                <a:r>
                  <a:rPr lang="pt-BR" sz="2800" dirty="0" smtClean="0">
                    <a:latin typeface="Adobe Caslon Pro Bold" panose="0205070206050A020403" pitchFamily="18" charset="0"/>
                  </a:rPr>
                  <a:t>ivre, então utilizaremos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2800" dirty="0">
                  <a:latin typeface="Adobe Caslon Pro Bold" panose="0205070206050A020403" pitchFamily="18" charset="0"/>
                </a:endParaRPr>
              </a:p>
            </p:txBody>
          </p:sp>
        </mc:Choice>
        <mc:Fallback xmlns="">
          <p:sp>
            <p:nvSpPr>
              <p:cNvPr id="3" name="Subtítu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37127" y="1107583"/>
                <a:ext cx="10522039" cy="4778062"/>
              </a:xfrm>
              <a:blipFill rotWithShape="0">
                <a:blip r:embed="rId2"/>
                <a:stretch>
                  <a:fillRect t="-14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oocities.org/br/saladefisica6/cinematica/Lancamento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225"/>
            <a:ext cx="6600423" cy="4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2633777"/>
            <a:ext cx="5325414" cy="4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35104" y="309093"/>
            <a:ext cx="9144000" cy="1262130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br>
              <a:rPr lang="pt-BR" sz="4800" dirty="0" smtClean="0">
                <a:latin typeface="Adobe Caslon Pro Bold" panose="0205070206050A020403" pitchFamily="18" charset="0"/>
              </a:rPr>
            </a:br>
            <a:r>
              <a:rPr lang="pt-BR" sz="4800" dirty="0" smtClean="0">
                <a:latin typeface="Adobe Caslon Pro Bold" panose="0205070206050A020403" pitchFamily="18" charset="0"/>
              </a:rPr>
              <a:t>Velocidade Resultante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4" y="122193"/>
            <a:ext cx="8496399" cy="66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47" y="1571223"/>
            <a:ext cx="4029653" cy="6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574778"/>
          </a:xfrm>
        </p:spPr>
        <p:txBody>
          <a:bodyPr/>
          <a:lstStyle/>
          <a:p>
            <a:pPr algn="ctr"/>
            <a:r>
              <a:rPr lang="pt-BR" b="1" dirty="0" smtClean="0">
                <a:latin typeface="Cooper Std Black" panose="0208090304030B020404" pitchFamily="18" charset="0"/>
              </a:rPr>
              <a:t>Gráficos do M.U.</a:t>
            </a:r>
            <a:endParaRPr lang="pt-BR" dirty="0"/>
          </a:p>
        </p:txBody>
      </p:sp>
      <p:pic>
        <p:nvPicPr>
          <p:cNvPr id="1026" name="Picture 2" descr="http://www.portalsaofrancisco.com.br/alfa/movimento-uniforme/imagens/t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92" y="1313646"/>
            <a:ext cx="7813183" cy="15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287" y="2897746"/>
            <a:ext cx="7688688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foram lançados horizontalmente dois projéteis, um a 30m/s e outro a 15m/s. Podemos dizer que o alcance horizontal de um é o dobro do outro?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09" y="2403567"/>
            <a:ext cx="9323819" cy="38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foram lançados horizontalmente dois projéteis (A e B), o projétil A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a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15m de altura e a 14m/s e o projétil B a 9m de altura e a 30m/s. Qual dos projéteis passa mais tempo viajando no ar?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17" y="2568348"/>
            <a:ext cx="67818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 horizontalmente um projétil a 5 metros de altura. Considerando a gravidade 9,8m/s², qual foi a velocidade de lançamento? Despreze a resistência do ar.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54" y="2468882"/>
            <a:ext cx="10287380" cy="35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 horizontalmente um projétil a 8 metros de altura. Considerando a gravidade 9,8m/s² e que ele foi lançado a 14m/s, qual foi o seu alcance? Despreze a resistência do ar.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03" y="2277427"/>
            <a:ext cx="81724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Lançamento Vertical 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Projectile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phet.colorado.edu/sims/html/projectile-motion/latest/projectile-motion_en.html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10" y="1947324"/>
            <a:ext cx="7201716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00501"/>
            <a:ext cx="10515600" cy="2291190"/>
          </a:xfrm>
        </p:spPr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vertical para cima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1446"/>
            <a:ext cx="10515600" cy="5535518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Adobe Caslon Pro Bold" panose="0205070206050A020403" pitchFamily="18" charset="0"/>
              </a:rPr>
              <a:t> 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Tempo de subida é igual ao tempo de descida.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Ao atingir a altura máxima a velocidade é nula, logo após muda de sentido.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Em um mesmo ponto da trajetória, as velocidades do corpo na subida e na descida têm módulos iguais.</a:t>
            </a:r>
          </a:p>
          <a:p>
            <a:endParaRPr lang="pt-BR" dirty="0"/>
          </a:p>
        </p:txBody>
      </p:sp>
      <p:pic>
        <p:nvPicPr>
          <p:cNvPr id="1026" name="Picture 2" descr="http://www.robsonpiresxerife.com/wp-content/uploads/2012/08/Bolinha-pulando-GI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571999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09" y="3409205"/>
            <a:ext cx="6515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Vertical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r>
              <a:rPr lang="pt-BR" dirty="0" smtClean="0">
                <a:latin typeface="Adobe Caslon Pro Bold" panose="0205070206050A020403" pitchFamily="18" charset="0"/>
              </a:rPr>
              <a:t>(Fórmulas)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7785" y="1825625"/>
            <a:ext cx="6386015" cy="4351338"/>
          </a:xfrm>
        </p:spPr>
        <p:txBody>
          <a:bodyPr/>
          <a:lstStyle/>
          <a:p>
            <a:r>
              <a:rPr lang="pt-BR" dirty="0" smtClean="0">
                <a:latin typeface="Adobe Caslon Pro Bold" panose="0205070206050A020403" pitchFamily="18" charset="0"/>
              </a:rPr>
              <a:t>Trajetória orientada pra cima: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r>
              <a:rPr lang="pt-BR" dirty="0" smtClean="0">
                <a:latin typeface="Adobe Caslon Pro Bold" panose="0205070206050A020403" pitchFamily="18" charset="0"/>
              </a:rPr>
              <a:t>Adota-se gravidade sempre negativa.</a:t>
            </a:r>
          </a:p>
          <a:p>
            <a:endParaRPr lang="pt-BR" dirty="0">
              <a:latin typeface="Adobe Caslon Pro Bold" panose="0205070206050A020403" pitchFamily="18" charset="0"/>
            </a:endParaRPr>
          </a:p>
          <a:p>
            <a:r>
              <a:rPr lang="pt-BR" dirty="0" smtClean="0">
                <a:latin typeface="Adobe Caslon Pro Bold" panose="0205070206050A020403" pitchFamily="18" charset="0"/>
              </a:rPr>
              <a:t>Trajetória orientada pra baixo: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r>
              <a:rPr lang="pt-BR" dirty="0" smtClean="0">
                <a:latin typeface="Adobe Caslon Pro Bold" panose="0205070206050A020403" pitchFamily="18" charset="0"/>
              </a:rPr>
              <a:t>Adota-se gravidade sempre positiva.</a:t>
            </a:r>
            <a:br>
              <a:rPr lang="pt-BR" dirty="0" smtClean="0">
                <a:latin typeface="Adobe Caslon Pro Bold" panose="0205070206050A020403" pitchFamily="18" charset="0"/>
              </a:rPr>
            </a:br>
            <a:endParaRPr lang="pt-BR" dirty="0" smtClean="0">
              <a:latin typeface="Adobe Caslon Pro Bold" panose="0205070206050A0204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5" y="1690688"/>
            <a:ext cx="4632468" cy="39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www.sintonizacaoreiki.org/Artigos/Tolerancia/ball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661"/>
            <a:ext cx="12192001" cy="68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73993" y="230188"/>
            <a:ext cx="108440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Lançamento 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Vertical</a:t>
            </a:r>
            <a: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/>
            </a:r>
            <a:b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</a:br>
            <a: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Fórmula do tempo de 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subida (</a:t>
            </a:r>
            <a:r>
              <a:rPr lang="pt-BR" sz="4000" dirty="0" err="1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t</a:t>
            </a:r>
            <a:r>
              <a:rPr lang="pt-BR" sz="2000" dirty="0" err="1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s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) </a:t>
            </a:r>
            <a:r>
              <a:rPr lang="pt-BR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e permanência no ar 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(</a:t>
            </a:r>
            <a:r>
              <a:rPr lang="pt-BR" sz="4000" dirty="0" err="1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t</a:t>
            </a:r>
            <a:r>
              <a:rPr lang="pt-BR" sz="2000" dirty="0" err="1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t</a:t>
            </a:r>
            <a:r>
              <a:rPr lang="pt-BR" sz="40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)</a:t>
            </a:r>
            <a:endParaRPr lang="pt-BR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54085" y="1598820"/>
                <a:ext cx="6096000" cy="35511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4400" dirty="0">
                  <a:solidFill>
                    <a:schemeClr val="bg1"/>
                  </a:solidFill>
                </a:endParaRPr>
              </a:p>
              <a:p>
                <a:endParaRPr lang="pt-BR" sz="4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2·</m:t>
                              </m:r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085" y="1598820"/>
                <a:ext cx="6096000" cy="35511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0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lançado, do solo, um projétil a 30m/s. Supondo que a gravidade local é 10m/s², quanto tempo o projétil permanece no ar até tocar o solo? Demonstre com cálculos.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508" y="2394268"/>
            <a:ext cx="5731738" cy="38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lançado, a 15m do solo, um projétil a 20m/s. Supondo que a gravidade local é 10m/s², quanto tempo o projétil permanece no ar até tocar o solo? Demonstre com cálculos.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195" y="2204765"/>
            <a:ext cx="38004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574778"/>
          </a:xfrm>
        </p:spPr>
        <p:txBody>
          <a:bodyPr/>
          <a:lstStyle/>
          <a:p>
            <a:pPr algn="ctr"/>
            <a:r>
              <a:rPr lang="pt-BR" b="1" dirty="0" smtClean="0">
                <a:latin typeface="Cooper Std Black" panose="0208090304030B020404" pitchFamily="18" charset="0"/>
              </a:rPr>
              <a:t>Gráficos do M.U.</a:t>
            </a:r>
            <a:endParaRPr lang="pt-BR" dirty="0"/>
          </a:p>
        </p:txBody>
      </p:sp>
      <p:pic>
        <p:nvPicPr>
          <p:cNvPr id="1026" name="Picture 2" descr="http://www.portalsaofrancisco.com.br/alfa/movimento-uniforme/imagens/t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92" y="1313646"/>
            <a:ext cx="7813183" cy="15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2897746"/>
            <a:ext cx="79343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Se lançarmos um projétil, a 15m de altura, para baixo a 5m/s (como é mostrado na imagem abaixo), ele irá demorar pouco tempo para tocar o solo. Demonstre com cálculos o valor desse tempo.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052" y="2106521"/>
            <a:ext cx="3875313" cy="44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1045031"/>
            <a:ext cx="10813869" cy="1515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Um </a:t>
            </a:r>
            <a:r>
              <a:rPr lang="pt-BR" sz="2400" dirty="0"/>
              <a:t>boi de 300kg e um veado de 90kg são soltos dentro de uma câmara de vácuo em funcionamento. Qual dos dois toca o solo primeiro?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38200" y="2046516"/>
            <a:ext cx="10515600" cy="1045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89065" y="3091546"/>
            <a:ext cx="10813869" cy="151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Qual a altura máxima que atinge um projétil lançado a 180km/h na vertical e no vácuo? Considere g = 10m/s².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987335" y="4093031"/>
            <a:ext cx="10515600" cy="1045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6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838200" y="5090164"/>
            <a:ext cx="10813869" cy="151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É possível atingir um alvo a 43 metros de altura com um projétil lançado a 30m/s do solo na vertical? Considere g = 10m/s² e despreze a resistência do ar.</a:t>
            </a:r>
          </a:p>
        </p:txBody>
      </p:sp>
    </p:spTree>
    <p:extLst>
      <p:ext uri="{BB962C8B-B14F-4D97-AF65-F5344CB8AC3E}">
        <p14:creationId xmlns:p14="http://schemas.microsoft.com/office/powerpoint/2010/main" val="18651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> sobre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Vetores Velocidade e Aceleração no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Lançamento de Projéteis utilizando o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Projectile</a:t>
            </a:r>
            <a:r>
              <a:rPr lang="pt-BR" sz="3200" b="1" dirty="0" smtClean="0">
                <a:latin typeface="Berlin Sans FB Demi" panose="020E0802020502020306" pitchFamily="34" charset="0"/>
              </a:rPr>
              <a:t> Motion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phet.colorado.edu/sims/html/projectile-motion/latest/projectile-motion_en.html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610" y="1947324"/>
            <a:ext cx="7201716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00501"/>
            <a:ext cx="10515600" cy="2291190"/>
          </a:xfrm>
        </p:spPr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vertical para cima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1446"/>
            <a:ext cx="10515600" cy="5535518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Adobe Caslon Pro Bold" panose="0205070206050A020403" pitchFamily="18" charset="0"/>
              </a:rPr>
              <a:t> 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Tempo de subida é igual ao tempo de descida.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Ao atingir a altura máxima a velocidade é nula, logo após muda de sentido.</a:t>
            </a:r>
          </a:p>
          <a:p>
            <a:r>
              <a:rPr lang="pt-BR" dirty="0" smtClean="0">
                <a:latin typeface="Adobe Caslon Pro Bold" panose="0205070206050A020403" pitchFamily="18" charset="0"/>
              </a:rPr>
              <a:t>Em um mesmo ponto da trajetória, as velocidades do corpo na subida e na descida têm módulos iguais.</a:t>
            </a:r>
          </a:p>
          <a:p>
            <a:endParaRPr lang="pt-BR" dirty="0"/>
          </a:p>
        </p:txBody>
      </p:sp>
      <p:pic>
        <p:nvPicPr>
          <p:cNvPr id="1026" name="Picture 2" descr="http://www.robsonpiresxerife.com/wp-content/uploads/2012/08/Bolinha-pulando-GI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571999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09" y="3409205"/>
            <a:ext cx="6515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695459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127" y="1107583"/>
            <a:ext cx="10522039" cy="477806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dobe Caslon Pro Bold" panose="0205070206050A020403" pitchFamily="18" charset="0"/>
              </a:rPr>
              <a:t>Em vestibulares geralmente são adotadas situações:</a:t>
            </a:r>
            <a:br>
              <a:rPr lang="pt-BR" sz="2800" dirty="0" smtClean="0">
                <a:latin typeface="Adobe Caslon Pro Bold" panose="0205070206050A020403" pitchFamily="18" charset="0"/>
              </a:rPr>
            </a:br>
            <a:r>
              <a:rPr lang="pt-BR" sz="2800" dirty="0" smtClean="0">
                <a:latin typeface="Adobe Caslon Pro Bold" panose="0205070206050A020403" pitchFamily="18" charset="0"/>
              </a:rPr>
              <a:t>- no vácuo (Desprezando a resistência do ar).</a:t>
            </a:r>
            <a:br>
              <a:rPr lang="pt-BR" sz="2800" dirty="0" smtClean="0">
                <a:latin typeface="Adobe Caslon Pro Bold" panose="0205070206050A020403" pitchFamily="18" charset="0"/>
              </a:rPr>
            </a:br>
            <a:r>
              <a:rPr lang="pt-BR" sz="2800" dirty="0" smtClean="0">
                <a:latin typeface="Adobe Caslon Pro Bold" panose="0205070206050A020403" pitchFamily="18" charset="0"/>
              </a:rPr>
              <a:t>- com gravidade constante e sendo 9,8m/s².</a:t>
            </a:r>
            <a:endParaRPr lang="pt-BR" sz="2800" dirty="0">
              <a:latin typeface="Adobe Caslon Pro Bold" panose="0205070206050A020403" pitchFamily="18" charset="0"/>
            </a:endParaRPr>
          </a:p>
        </p:txBody>
      </p:sp>
      <p:pic>
        <p:nvPicPr>
          <p:cNvPr id="1026" name="Picture 2" descr="http://www.oocities.org/br/saladefisica6/cinematica/Lancamento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225"/>
            <a:ext cx="6600423" cy="4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2633777"/>
            <a:ext cx="5325414" cy="4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9093"/>
            <a:ext cx="9144000" cy="695459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ítul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37127" y="1107583"/>
                <a:ext cx="10522039" cy="4778062"/>
              </a:xfrm>
            </p:spPr>
            <p:txBody>
              <a:bodyPr>
                <a:normAutofit/>
              </a:bodyPr>
              <a:lstStyle/>
              <a:p>
                <a:r>
                  <a:rPr lang="pt-BR" sz="2800" dirty="0" smtClean="0">
                    <a:latin typeface="Adobe Caslon Pro Bold" panose="0205070206050A020403" pitchFamily="18" charset="0"/>
                  </a:rPr>
                  <a:t>No eixo x é MU, então utilizaremos 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2800" dirty="0" smtClean="0">
                    <a:latin typeface="Adobe Caslon Pro Bold" panose="0205070206050A020403" pitchFamily="18" charset="0"/>
                  </a:rPr>
                  <a:t/>
                </a:r>
                <a:br>
                  <a:rPr lang="pt-BR" sz="2800" dirty="0" smtClean="0">
                    <a:latin typeface="Adobe Caslon Pro Bold" panose="0205070206050A020403" pitchFamily="18" charset="0"/>
                  </a:rPr>
                </a:br>
                <a:r>
                  <a:rPr lang="pt-BR" sz="2800" dirty="0" smtClean="0">
                    <a:latin typeface="Adobe Caslon Pro Bold" panose="0205070206050A020403" pitchFamily="18" charset="0"/>
                  </a:rPr>
                  <a:t>No eixo y é Queda </a:t>
                </a:r>
                <a:r>
                  <a:rPr lang="pt-BR" sz="2800" dirty="0">
                    <a:latin typeface="Adobe Caslon Pro Bold" panose="0205070206050A020403" pitchFamily="18" charset="0"/>
                  </a:rPr>
                  <a:t>L</a:t>
                </a:r>
                <a:r>
                  <a:rPr lang="pt-BR" sz="2800" dirty="0" smtClean="0">
                    <a:latin typeface="Adobe Caslon Pro Bold" panose="0205070206050A020403" pitchFamily="18" charset="0"/>
                  </a:rPr>
                  <a:t>ivre, então utilizaremos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2800" dirty="0">
                  <a:latin typeface="Adobe Caslon Pro Bold" panose="0205070206050A020403" pitchFamily="18" charset="0"/>
                </a:endParaRPr>
              </a:p>
            </p:txBody>
          </p:sp>
        </mc:Choice>
        <mc:Fallback xmlns="">
          <p:sp>
            <p:nvSpPr>
              <p:cNvPr id="3" name="Subtítu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37127" y="1107583"/>
                <a:ext cx="10522039" cy="4778062"/>
              </a:xfrm>
              <a:blipFill rotWithShape="0">
                <a:blip r:embed="rId2"/>
                <a:stretch>
                  <a:fillRect t="-14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oocities.org/br/saladefisica6/cinematica/Lancamento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225"/>
            <a:ext cx="6600423" cy="4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2633777"/>
            <a:ext cx="5325414" cy="4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35104" y="309093"/>
            <a:ext cx="9144000" cy="1262130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Adobe Caslon Pro Bold" panose="0205070206050A020403" pitchFamily="18" charset="0"/>
              </a:rPr>
              <a:t>Lançamento Horizontal</a:t>
            </a:r>
            <a:br>
              <a:rPr lang="pt-BR" sz="4800" dirty="0" smtClean="0">
                <a:latin typeface="Adobe Caslon Pro Bold" panose="0205070206050A020403" pitchFamily="18" charset="0"/>
              </a:rPr>
            </a:br>
            <a:r>
              <a:rPr lang="pt-BR" sz="4800" dirty="0" smtClean="0">
                <a:latin typeface="Adobe Caslon Pro Bold" panose="0205070206050A020403" pitchFamily="18" charset="0"/>
              </a:rPr>
              <a:t>Velocidade Resultante</a:t>
            </a:r>
            <a:endParaRPr lang="pt-BR" sz="4800" dirty="0">
              <a:latin typeface="Adobe Caslon Pro Bold" panose="0205070206050A020403" pitchFamily="18" charset="0"/>
            </a:endParaRPr>
          </a:p>
        </p:txBody>
      </p:sp>
      <p:pic>
        <p:nvPicPr>
          <p:cNvPr id="1030" name="Picture 6" descr="http://kleberandrade.files.wordpress.com/2010/05/aula09-lancamento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4" y="122193"/>
            <a:ext cx="8496399" cy="66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47" y="1571223"/>
            <a:ext cx="4029653" cy="6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Oblíquo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518185" y="1690688"/>
                <a:ext cx="5056545" cy="4351338"/>
              </a:xfrm>
            </p:spPr>
            <p:txBody>
              <a:bodyPr/>
              <a:lstStyle/>
              <a:p>
                <a:r>
                  <a:rPr lang="pt-BR" dirty="0" smtClean="0"/>
                  <a:t>Onde:</a:t>
                </a:r>
                <a:br>
                  <a:rPr lang="pt-B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pt-B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az-Cyrl-AZ" b="1" i="1" smtClean="0">
                        <a:latin typeface="Cambria Math" panose="02040503050406030204" pitchFamily="18" charset="0"/>
                      </a:rPr>
                      <m:t>Ѳ</m:t>
                    </m:r>
                  </m:oMath>
                </a14:m>
                <a:r>
                  <a:rPr lang="pt-BR" b="0" dirty="0" smtClean="0"/>
                  <a:t/>
                </a:r>
                <a:br>
                  <a:rPr lang="pt-BR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pt-BR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𝒔𝒆𝒏</m:t>
                    </m:r>
                    <m:r>
                      <a:rPr lang="az-Cyrl-AZ" b="1" i="1">
                        <a:latin typeface="Cambria Math" panose="02040503050406030204" pitchFamily="18" charset="0"/>
                      </a:rPr>
                      <m:t>Ѳ</m:t>
                    </m:r>
                  </m:oMath>
                </a14:m>
                <a:r>
                  <a:rPr lang="pt-BR" dirty="0" smtClean="0"/>
                  <a:t/>
                </a:r>
                <a:br>
                  <a:rPr lang="pt-BR" dirty="0" smtClean="0"/>
                </a:b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𝑎𝑙𝑡𝑢𝑟𝑎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𝑥𝑖𝑚𝑎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b="0" dirty="0" smtClean="0"/>
                  <a:t/>
                </a:r>
                <a:br>
                  <a:rPr lang="pt-BR" b="0" dirty="0" smtClean="0"/>
                </a:b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𝑎𝑙𝑐𝑎𝑛𝑐𝑒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h𝑜𝑟𝑖𝑧𝑜𝑛𝑡𝑎𝑙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b="0" dirty="0" smtClean="0"/>
                  <a:t/>
                </a:r>
                <a:br>
                  <a:rPr lang="pt-BR" b="0" dirty="0" smtClean="0"/>
                </a:b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𝑎𝑐𝑒𝑙𝑒𝑟𝑎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çã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𝑔𝑟𝑎𝑣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8185" y="1690688"/>
                <a:ext cx="5056545" cy="4351338"/>
              </a:xfrm>
              <a:blipFill rotWithShape="0">
                <a:blip r:embed="rId2"/>
                <a:stretch>
                  <a:fillRect l="-2169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files.efd321.webnode.com.br/200000299-ac21bad1bc/MARTEL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7" y="132582"/>
            <a:ext cx="2252775" cy="13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ifs-animados.net/esportes/esporte06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560" y="4116917"/>
            <a:ext cx="2763240" cy="297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89" y="1420452"/>
            <a:ext cx="7478196" cy="53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Caslon Pro Bold" panose="0205070206050A020403" pitchFamily="18" charset="0"/>
              </a:rPr>
              <a:t>Lançamento Oblíquo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95493" y="1690688"/>
            <a:ext cx="5919429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dobe Caslon Pro Bold" panose="0205070206050A020403" pitchFamily="18" charset="0"/>
              </a:rPr>
              <a:t>Lembre-se que:</a:t>
            </a:r>
            <a:br>
              <a:rPr lang="pt-BR" dirty="0">
                <a:latin typeface="Adobe Caslon Pro Bold" panose="0205070206050A020403" pitchFamily="18" charset="0"/>
              </a:rPr>
            </a:br>
            <a:r>
              <a:rPr lang="pt-BR" sz="3200" dirty="0" smtClean="0">
                <a:latin typeface="Adobe Caslon Pro Bold" panose="0205070206050A020403" pitchFamily="18" charset="0"/>
              </a:rPr>
              <a:t>O </a:t>
            </a:r>
            <a:r>
              <a:rPr lang="pt-BR" sz="3200" dirty="0">
                <a:latin typeface="Adobe Caslon Pro Bold" panose="0205070206050A020403" pitchFamily="18" charset="0"/>
              </a:rPr>
              <a:t>tempo de subida e descida é o mesmo</a:t>
            </a:r>
            <a:r>
              <a:rPr lang="pt-BR" sz="3200" dirty="0" smtClean="0">
                <a:latin typeface="Adobe Caslon Pro Bold" panose="0205070206050A020403" pitchFamily="18" charset="0"/>
              </a:rPr>
              <a:t>.</a:t>
            </a:r>
            <a:br>
              <a:rPr lang="pt-BR" sz="3200" dirty="0" smtClean="0">
                <a:latin typeface="Adobe Caslon Pro Bold" panose="0205070206050A020403" pitchFamily="18" charset="0"/>
              </a:rPr>
            </a:br>
            <a:r>
              <a:rPr lang="pt-BR" sz="3200" dirty="0" smtClean="0">
                <a:latin typeface="Adobe Caslon Pro Bold" panose="0205070206050A020403" pitchFamily="18" charset="0"/>
              </a:rPr>
              <a:t>A velocidade de partida é a mesma na chegada.</a:t>
            </a:r>
            <a:r>
              <a:rPr lang="pt-BR" sz="3200" dirty="0">
                <a:latin typeface="Adobe Caslon Pro Bold" panose="0205070206050A020403" pitchFamily="18" charset="0"/>
              </a:rPr>
              <a:t/>
            </a:r>
            <a:br>
              <a:rPr lang="pt-BR" sz="3200" dirty="0">
                <a:latin typeface="Adobe Caslon Pro Bold" panose="0205070206050A020403" pitchFamily="18" charset="0"/>
              </a:rPr>
            </a:br>
            <a:r>
              <a:rPr lang="pt-BR" sz="3200" dirty="0">
                <a:latin typeface="Adobe Caslon Pro Bold" panose="0205070206050A020403" pitchFamily="18" charset="0"/>
              </a:rPr>
              <a:t> </a:t>
            </a:r>
          </a:p>
          <a:p>
            <a:pPr marL="0" indent="0">
              <a:buNone/>
            </a:pPr>
            <a:endParaRPr lang="pt-BR" dirty="0" smtClean="0">
              <a:latin typeface="Adobe Caslon Pro Bold" panose="0205070206050A020403" pitchFamily="18" charset="0"/>
            </a:endParaRPr>
          </a:p>
        </p:txBody>
      </p:sp>
      <p:pic>
        <p:nvPicPr>
          <p:cNvPr id="1026" name="Picture 2" descr="http://3.bp.blogspot.com/-35hjh1Q-RYg/TezpRXmDeUI/AAAAAAAAZ98/y3xeCaonLV8/s1600/obl%25C3%25ADquohoj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" y="1553594"/>
            <a:ext cx="5261925" cy="386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iles.efd321.webnode.com.br/200000299-ac21bad1bc/MARTEL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7" y="132582"/>
            <a:ext cx="2252775" cy="13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gifs-animados.net/esportes/esporte06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777" y="295778"/>
            <a:ext cx="1050350" cy="11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571" y="705397"/>
            <a:ext cx="11865429" cy="299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 obliquamente uma projétil, como mostra a imagem abaixo. Os vetores indicados pelos números 1, 2, 3 e 4 são, respectivamente, os vetores: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Velocidade resultante, velocidade horizontal, aceleração e resistência do ar.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Velocidade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vertical,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velocidade horizontal, aceleração e resistência do ar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Aceleração,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velocidade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vertical,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resistência do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ar e força.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Força,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Velocidade resultante, velocidade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horizontal e aceleração.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06" y="3470785"/>
            <a:ext cx="5536229" cy="31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927278"/>
          </a:xfrm>
        </p:spPr>
        <p:txBody>
          <a:bodyPr/>
          <a:lstStyle/>
          <a:p>
            <a:pPr algn="ctr"/>
            <a:r>
              <a:rPr lang="pt-BR" b="1" dirty="0" smtClean="0">
                <a:latin typeface="Cooper Std Black" panose="0208090304030B020404" pitchFamily="18" charset="0"/>
              </a:rPr>
              <a:t>Gráficos do M.U.</a:t>
            </a:r>
            <a:endParaRPr lang="pt-BR" dirty="0"/>
          </a:p>
        </p:txBody>
      </p:sp>
      <p:pic>
        <p:nvPicPr>
          <p:cNvPr id="1026" name="Picture 2" descr="http://www.portalsaofrancisco.com.br/alfa/movimento-uniforme/imagens/t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37" y="994026"/>
            <a:ext cx="7813183" cy="15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45" y="2578126"/>
            <a:ext cx="99345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572" y="705396"/>
            <a:ext cx="5029200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Projectile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otion (HTML5)”, foi lançado obliquamente uma projétil, como mostra a imagem abaixo. O vetor que melhor representa o vetor aceleração do projétil é o vetor de número: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 deles representa o vetor aceleração.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73" y="1307233"/>
            <a:ext cx="53816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8" y="731526"/>
            <a:ext cx="10345782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abaixo, o vetor que melhor representa a velocidade resultante do projétil é o vetor: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 deles.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30" y="1732190"/>
            <a:ext cx="50006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8" y="731526"/>
            <a:ext cx="10345782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abaixo, o vetor que melhor representa a aceleração do projétil é o vetor: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 deles.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30" y="1732190"/>
            <a:ext cx="50006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8" y="731526"/>
            <a:ext cx="10345782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abaixo, o vetor que melhor representa a resistência do ar agindo sobre o projétil é o vetor: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Nenhum deles.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30" y="1732190"/>
            <a:ext cx="50006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6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018" y="731526"/>
            <a:ext cx="10345782" cy="5786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As imagens abaixo mostram três momentos de um lançamento oblíquo. Qual dos vetores não mudou? Ele indica qual grandeza Física?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01" y="2237951"/>
            <a:ext cx="2463386" cy="32453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078" y="2175260"/>
            <a:ext cx="2780052" cy="33079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087" y="2309040"/>
            <a:ext cx="4528729" cy="31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1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Nas imagens (A e B) abaixo temos um bloco que se movimenta, sem atrito, a 32m/s. Em A o bloco se encontrava em uma determinada posição no tempo t = 5s. Já em B o bloco se encontra mais à frente em um tempo t = 10s. A partir das informações deste movimento, desenhe o gráfico:</a:t>
            </a:r>
          </a:p>
          <a:p>
            <a:pPr marL="514350" indent="-514350">
              <a:buAutoNum type="alphaLcParenR"/>
            </a:pPr>
            <a:r>
              <a:rPr lang="pt-BR" sz="2600" dirty="0" smtClean="0"/>
              <a:t>Velocidade x Tempo.</a:t>
            </a:r>
          </a:p>
          <a:p>
            <a:pPr marL="514350" indent="-514350">
              <a:buAutoNum type="alphaLcParenR"/>
            </a:pPr>
            <a:r>
              <a:rPr lang="pt-BR" sz="2600" dirty="0" smtClean="0"/>
              <a:t>Espaço x  Tempo.</a:t>
            </a:r>
            <a:endParaRPr lang="pt-BR" sz="26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9" y="3765563"/>
            <a:ext cx="6805749" cy="28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2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Nas imagens (A e B) abaixo temos um bloco que se movimenta, sem atrito, a 15m/s. Em A o bloco se encontrava em uma determinada posição no tempo t = 3s. Já em B o bloco se encontra mais à frente em um tempo t = 48s. A partir das informações deste movimento, desenhe o gráfico:</a:t>
            </a:r>
          </a:p>
          <a:p>
            <a:pPr marL="514350" indent="-514350">
              <a:buAutoNum type="alphaLcParenR"/>
            </a:pPr>
            <a:r>
              <a:rPr lang="pt-BR" sz="2600" dirty="0" smtClean="0"/>
              <a:t>Velocidade x Tempo.</a:t>
            </a:r>
          </a:p>
          <a:p>
            <a:pPr marL="514350" indent="-514350">
              <a:buAutoNum type="alphaLcParenR"/>
            </a:pPr>
            <a:r>
              <a:rPr lang="pt-BR" sz="2600" dirty="0" smtClean="0"/>
              <a:t>Espaço x  Tempo.</a:t>
            </a: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745" y="3599526"/>
            <a:ext cx="6443391" cy="29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971" y="142385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257" y="9535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A imagem abaixo mostra um “robô” empurrando um bloco em cima de um piso áspero. É possível observar que a força aplicada pelo “robô” e a força de atrito entre o piso e o </a:t>
            </a:r>
            <a:r>
              <a:rPr lang="pt-BR" sz="2600" dirty="0"/>
              <a:t>bloco são, em </a:t>
            </a:r>
            <a:r>
              <a:rPr lang="pt-BR" sz="2600" dirty="0" smtClean="0"/>
              <a:t>módulo, iguais. Podemos dizer que o bloco está em Movimento Uniforme? Explique.</a:t>
            </a:r>
            <a:endParaRPr lang="pt-BR" sz="2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41" y="2903427"/>
            <a:ext cx="5093833" cy="35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1861</Words>
  <Application>Microsoft Office PowerPoint</Application>
  <PresentationFormat>Widescreen</PresentationFormat>
  <Paragraphs>192</Paragraphs>
  <Slides>64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7" baseType="lpstr">
      <vt:lpstr>Adobe Caslon Pro Bold</vt:lpstr>
      <vt:lpstr>Arial</vt:lpstr>
      <vt:lpstr>Arial Narrow</vt:lpstr>
      <vt:lpstr>Arial Rounded MT Bold</vt:lpstr>
      <vt:lpstr>Berlin Sans FB Demi</vt:lpstr>
      <vt:lpstr>Britannic Bold</vt:lpstr>
      <vt:lpstr>Calibri</vt:lpstr>
      <vt:lpstr>Calibri Light</vt:lpstr>
      <vt:lpstr>Cambria Math</vt:lpstr>
      <vt:lpstr>Cooper Std Black</vt:lpstr>
      <vt:lpstr>Gungsuh</vt:lpstr>
      <vt:lpstr>Times New Roman</vt:lpstr>
      <vt:lpstr>Tema do Office</vt:lpstr>
      <vt:lpstr>Atividades PhET sobre Cinemática  - Movimento Retilíneo Uniforme (MRU) - Movimento Retilíneo Uniformemente Variado (MRUV) - Queda livre - Lançamento de Projéteis    </vt:lpstr>
      <vt:lpstr>Atividade Phet sobre  Movimento Retilíneo Uniforme (M.R.U.)  utilizando o OA “Force and Motion: Basics”</vt:lpstr>
      <vt:lpstr>Movimento Retilíneo Uniforme (MRU)</vt:lpstr>
      <vt:lpstr>Gráficos do M.U.</vt:lpstr>
      <vt:lpstr>Gráficos do M.U.</vt:lpstr>
      <vt:lpstr>Gráficos do M.U.</vt:lpstr>
      <vt:lpstr>Questão 1</vt:lpstr>
      <vt:lpstr>Questão 2</vt:lpstr>
      <vt:lpstr>Questão 3</vt:lpstr>
      <vt:lpstr>Questão 4</vt:lpstr>
      <vt:lpstr>Questão 5</vt:lpstr>
      <vt:lpstr>Atividade Phet sobre  Movimento Retilíneo Uniformemente Variado  (M.R.U.V.)  utilizando o OA “Force and Motion: Basics”</vt:lpstr>
      <vt:lpstr>Movimento Retilíneo  Uniformemente Variado (MRUV)</vt:lpstr>
      <vt:lpstr>Apresentação do PowerPoint</vt:lpstr>
      <vt:lpstr>Gráficos do M.U.V. Aceleração x Tempo</vt:lpstr>
      <vt:lpstr>Gráficos do M.U.V. Velocidade x Tempo</vt:lpstr>
      <vt:lpstr>Apresentação do PowerPoint</vt:lpstr>
      <vt:lpstr>Questão 1</vt:lpstr>
      <vt:lpstr>Questão 2</vt:lpstr>
      <vt:lpstr>Questão 3</vt:lpstr>
      <vt:lpstr>Questão 4</vt:lpstr>
      <vt:lpstr>Questão 5</vt:lpstr>
      <vt:lpstr>Atividade PHet sobre Queda Livre utilizando o  OA “Projectile Motion (HTML5)”</vt:lpstr>
      <vt:lpstr>Queda livre no vácuo </vt:lpstr>
      <vt:lpstr>Gravidade</vt:lpstr>
      <vt:lpstr>Gravidade</vt:lpstr>
      <vt:lpstr>Qual a altitude necessária para a gravidade zero da terra?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Questão 1</vt:lpstr>
      <vt:lpstr>Questão 2</vt:lpstr>
      <vt:lpstr>Questão 3</vt:lpstr>
      <vt:lpstr>Atividade PHet sobre Lançamento Horizontal utilizando o  OA “Projectile Motion (HTML5)”</vt:lpstr>
      <vt:lpstr>Lançamento Horizontal</vt:lpstr>
      <vt:lpstr>Lançamento Horizontal</vt:lpstr>
      <vt:lpstr>Lançamento Horizontal Velocidade Resultante</vt:lpstr>
      <vt:lpstr>Questão 1</vt:lpstr>
      <vt:lpstr>Questão 2</vt:lpstr>
      <vt:lpstr>Questão 3</vt:lpstr>
      <vt:lpstr>Questão 3</vt:lpstr>
      <vt:lpstr>Atividade PHet sobre Lançamento Vertical utilizando o  OA “Projectile Motion (HTML5)”</vt:lpstr>
      <vt:lpstr>Lançamento vertical para cima </vt:lpstr>
      <vt:lpstr>Lançamento Vertical (Fórmulas)</vt:lpstr>
      <vt:lpstr>Apresentação do PowerPoint</vt:lpstr>
      <vt:lpstr>Questão 1</vt:lpstr>
      <vt:lpstr>Questão 2</vt:lpstr>
      <vt:lpstr>Questão 3</vt:lpstr>
      <vt:lpstr>Questão 4</vt:lpstr>
      <vt:lpstr>Atividade Phet sobre  Vetores Velocidade e Aceleração no Lançamento de Projéteis utilizando o OA “Projectile Motion (HTML5)”</vt:lpstr>
      <vt:lpstr>Lançamento vertical para cima </vt:lpstr>
      <vt:lpstr>Lançamento Horizontal</vt:lpstr>
      <vt:lpstr>Lançamento Horizontal</vt:lpstr>
      <vt:lpstr>Lançamento Horizontal Velocidade Resultante</vt:lpstr>
      <vt:lpstr>Lançamento Oblíquo</vt:lpstr>
      <vt:lpstr>Lançamento Oblíquo</vt:lpstr>
      <vt:lpstr>Questão 1</vt:lpstr>
      <vt:lpstr>Questão 2</vt:lpstr>
      <vt:lpstr>Questão 3</vt:lpstr>
      <vt:lpstr>Questão 4</vt:lpstr>
      <vt:lpstr>Questão 5</vt:lpstr>
      <vt:lpstr>Questão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PhET sobre  Eletrodinâmica</dc:title>
  <dc:creator>Osmar Cavalcante</dc:creator>
  <cp:lastModifiedBy>Osmar Cavalcante</cp:lastModifiedBy>
  <cp:revision>7</cp:revision>
  <dcterms:created xsi:type="dcterms:W3CDTF">2018-10-17T13:57:26Z</dcterms:created>
  <dcterms:modified xsi:type="dcterms:W3CDTF">2018-10-23T12:12:37Z</dcterms:modified>
</cp:coreProperties>
</file>