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09" r:id="rId4"/>
    <p:sldId id="310" r:id="rId5"/>
    <p:sldId id="284" r:id="rId6"/>
    <p:sldId id="308" r:id="rId7"/>
    <p:sldId id="307" r:id="rId8"/>
    <p:sldId id="306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322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51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65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99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324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231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912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29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397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2650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158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61AA-7357-45F5-98C0-8BDB984A8EF6}" type="datetimeFigureOut">
              <a:rPr lang="pt-BR" smtClean="0"/>
              <a:t>25/09/2018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0A2B-D43E-48B9-B55B-FE5B9125CDA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39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het.colorado.edu/sims/html/charges-and-fields/latest/charges-and-fields_e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758" y="0"/>
            <a:ext cx="9496697" cy="176348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latin typeface="Berlin Sans FB Demi" panose="020E0802020502020306" pitchFamily="34" charset="0"/>
              </a:rPr>
              <a:t>Atividade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PHet</a:t>
            </a:r>
            <a:r>
              <a:rPr lang="pt-BR" sz="3200" b="1" dirty="0" smtClean="0">
                <a:latin typeface="Berlin Sans FB Demi" panose="020E0802020502020306" pitchFamily="34" charset="0"/>
              </a:rPr>
              <a:t/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sobre </a:t>
            </a:r>
            <a:r>
              <a:rPr lang="pt-BR" sz="3200" b="1" dirty="0" smtClean="0">
                <a:latin typeface="Berlin Sans FB Demi" panose="020E0802020502020306" pitchFamily="34" charset="0"/>
              </a:rPr>
              <a:t>Potencial Elétrico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smtClean="0">
                <a:latin typeface="Berlin Sans FB Demi" panose="020E0802020502020306" pitchFamily="34" charset="0"/>
              </a:rPr>
              <a:t>utilizando o </a:t>
            </a:r>
            <a:br>
              <a:rPr lang="pt-BR" sz="3200" b="1" dirty="0" smtClean="0">
                <a:latin typeface="Berlin Sans FB Demi" panose="020E0802020502020306" pitchFamily="34" charset="0"/>
              </a:rPr>
            </a:br>
            <a:r>
              <a:rPr lang="pt-BR" sz="3200" b="1" dirty="0" smtClean="0">
                <a:latin typeface="Berlin Sans FB Demi" panose="020E0802020502020306" pitchFamily="34" charset="0"/>
              </a:rPr>
              <a:t>OA “Charges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and</a:t>
            </a:r>
            <a:r>
              <a:rPr lang="pt-BR" sz="3200" b="1" dirty="0" smtClean="0">
                <a:latin typeface="Berlin Sans FB Demi" panose="020E0802020502020306" pitchFamily="34" charset="0"/>
              </a:rPr>
              <a:t> </a:t>
            </a:r>
            <a:r>
              <a:rPr lang="pt-BR" sz="3200" b="1" dirty="0" err="1" smtClean="0">
                <a:latin typeface="Berlin Sans FB Demi" panose="020E0802020502020306" pitchFamily="34" charset="0"/>
              </a:rPr>
              <a:t>Field</a:t>
            </a:r>
            <a:r>
              <a:rPr lang="pt-BR" sz="3200" b="1" dirty="0" err="1">
                <a:latin typeface="Berlin Sans FB Demi" panose="020E0802020502020306" pitchFamily="34" charset="0"/>
              </a:rPr>
              <a:t>s</a:t>
            </a:r>
            <a:r>
              <a:rPr lang="pt-BR" sz="3200" b="1" dirty="0" smtClean="0">
                <a:latin typeface="Berlin Sans FB Demi" panose="020E0802020502020306" pitchFamily="34" charset="0"/>
              </a:rPr>
              <a:t> (HTML5)</a:t>
            </a:r>
            <a:r>
              <a:rPr lang="pt-BR" sz="3200" b="1" dirty="0" smtClean="0">
                <a:latin typeface="Berlin Sans FB Demi" panose="020E0802020502020306" pitchFamily="34" charset="0"/>
              </a:rPr>
              <a:t>”</a:t>
            </a:r>
            <a:endParaRPr lang="pt-BR" sz="3200" b="1" dirty="0">
              <a:latin typeface="Berlin Sans FB Demi" panose="020E0802020502020306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0410" y="5655243"/>
            <a:ext cx="9432501" cy="1655762"/>
          </a:xfrm>
        </p:spPr>
        <p:txBody>
          <a:bodyPr/>
          <a:lstStyle/>
          <a:p>
            <a:r>
              <a:rPr lang="pt-BR" b="1" dirty="0"/>
              <a:t>Disponível </a:t>
            </a:r>
            <a:r>
              <a:rPr lang="pt-BR" b="1" dirty="0" smtClean="0"/>
              <a:t>em</a:t>
            </a:r>
            <a:r>
              <a:rPr lang="pt-BR" b="1" dirty="0"/>
              <a:t>: </a:t>
            </a:r>
            <a:r>
              <a:rPr lang="pt-BR" b="1" dirty="0">
                <a:hlinkClick r:id="rId2"/>
              </a:rPr>
              <a:t>https://</a:t>
            </a:r>
            <a:r>
              <a:rPr lang="pt-BR" b="1" dirty="0" smtClean="0">
                <a:hlinkClick r:id="rId2"/>
              </a:rPr>
              <a:t>phet.colorado.edu/sims/html/charges-and-fields/latest/charges-and-fields_en.html</a:t>
            </a:r>
            <a:endParaRPr lang="pt-BR" b="1" dirty="0" smtClean="0"/>
          </a:p>
          <a:p>
            <a:endParaRPr lang="pt-BR" b="1" dirty="0" smtClean="0"/>
          </a:p>
          <a:p>
            <a:endParaRPr lang="pt-BR" b="1" dirty="0" smtClean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0"/>
            <a:ext cx="1840122" cy="155899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2911" y="5623073"/>
            <a:ext cx="2037642" cy="1095380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30694" y="1895919"/>
            <a:ext cx="7044827" cy="359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5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3119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Bodoni MT" panose="02070603080606020203" pitchFamily="18" charset="0"/>
              </a:rPr>
              <a:t>Carga </a:t>
            </a:r>
            <a:r>
              <a:rPr lang="pt-BR" b="1" dirty="0" smtClean="0">
                <a:latin typeface="Bodoni MT" panose="02070603080606020203" pitchFamily="18" charset="0"/>
              </a:rPr>
              <a:t>Elétrica</a:t>
            </a:r>
            <a:endParaRPr lang="pt-BR" b="1" dirty="0">
              <a:latin typeface="Bodoni MT" panose="020706030806060202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1369"/>
                <a:ext cx="10515600" cy="5365594"/>
              </a:xfrm>
            </p:spPr>
            <p:txBody>
              <a:bodyPr>
                <a:normAutofit/>
              </a:bodyPr>
              <a:lstStyle/>
              <a:p>
                <a:r>
                  <a:rPr lang="pt-BR" sz="2400" dirty="0" smtClean="0"/>
                  <a:t>Massas (m):</a:t>
                </a:r>
                <a:br>
                  <a:rPr lang="pt-BR" sz="2400" dirty="0" smtClean="0"/>
                </a:br>
                <a:r>
                  <a:rPr lang="pt-BR" sz="2400" dirty="0" smtClean="0"/>
                  <a:t>Nêutrons = 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1,67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−27</m:t>
                        </m:r>
                      </m:sup>
                    </m:sSup>
                    <m:r>
                      <a:rPr lang="pt-BR" sz="2400" i="1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pt-BR" sz="24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sz="2400" dirty="0" smtClean="0"/>
                  <a:t/>
                </a:r>
                <a:br>
                  <a:rPr lang="pt-BR" sz="2400" dirty="0" smtClean="0"/>
                </a:br>
                <a:r>
                  <a:rPr lang="pt-BR" sz="2400" dirty="0" smtClean="0"/>
                  <a:t>Prótons = </a:t>
                </a:r>
                <a14:m>
                  <m:oMath xmlns:m="http://schemas.openxmlformats.org/officeDocument/2006/math"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1,673∙</m:t>
                    </m:r>
                    <m:sSup>
                      <m:sSupPr>
                        <m:ctrlPr>
                          <a:rPr lang="pt-BR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−27</m:t>
                        </m:r>
                      </m:sup>
                    </m:sSup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𝑘𝑔</m:t>
                    </m:r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sz="2400" dirty="0" smtClean="0"/>
                  <a:t/>
                </a:r>
                <a:br>
                  <a:rPr lang="pt-BR" sz="2400" dirty="0" smtClean="0"/>
                </a:br>
                <a:r>
                  <a:rPr lang="pt-BR" sz="2400" dirty="0" smtClean="0"/>
                  <a:t>Elétron = 9,11</a:t>
                </a:r>
                <a14:m>
                  <m:oMath xmlns:m="http://schemas.openxmlformats.org/officeDocument/2006/math">
                    <m:r>
                      <a:rPr lang="pt-BR" sz="24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400" b="0" i="1" smtClean="0">
                            <a:latin typeface="Cambria Math" panose="02040503050406030204" pitchFamily="18" charset="0"/>
                          </a:rPr>
                          <m:t>31</m:t>
                        </m:r>
                      </m:sup>
                    </m:sSup>
                    <m:r>
                      <a:rPr lang="pt-BR" sz="2400" i="1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pt-BR" sz="2400" dirty="0" smtClean="0"/>
                  <a:t>.</a:t>
                </a:r>
              </a:p>
              <a:p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Carga Elétrica (Q):</a:t>
                </a:r>
                <a:b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</a:br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Elementar (e) = </a:t>
                </a:r>
                <a14:m>
                  <m:oMath xmlns:m="http://schemas.openxmlformats.org/officeDocument/2006/math"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1,</m:t>
                    </m:r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</m:sup>
                    </m:sSup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pt-BR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pt-BR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𝑝𝑟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ó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𝑡𝑜𝑛</m:t>
                        </m:r>
                      </m:sub>
                    </m:sSub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 +</m:t>
                    </m:r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pt-BR" b="0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  <a:t>.</a:t>
                </a:r>
                <a:br>
                  <a:rPr lang="pt-BR" b="0" i="1" dirty="0" smtClean="0">
                    <a:solidFill>
                      <a:schemeClr val="accent1">
                        <a:lumMod val="75000"/>
                      </a:schemeClr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𝑒𝑙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é</m:t>
                        </m:r>
                        <m:r>
                          <a:rPr lang="pt-BR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𝑡𝑟𝑜𝑛</m:t>
                        </m:r>
                      </m:sub>
                    </m:sSub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i="1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.</a:t>
                </a:r>
                <a:b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</a:br>
                <a: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Unidade: C (Coulomb)</a:t>
                </a:r>
                <a:br>
                  <a:rPr lang="pt-BR" dirty="0" smtClean="0">
                    <a:solidFill>
                      <a:schemeClr val="accent1">
                        <a:lumMod val="75000"/>
                      </a:schemeClr>
                    </a:solidFill>
                  </a:rPr>
                </a:br>
                <a:endParaRPr lang="pt-BR" dirty="0" smtClean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pt-BR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∆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∙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pt-BR" dirty="0" smtClean="0"/>
                  <a:t/>
                </a:r>
                <a:br>
                  <a:rPr lang="pt-BR" dirty="0" smtClean="0"/>
                </a:br>
                <a:r>
                  <a:rPr lang="pt-BR" dirty="0" smtClean="0"/>
                  <a:t/>
                </a:r>
                <a:br>
                  <a:rPr lang="pt-BR" dirty="0" smtClean="0"/>
                </a:br>
                <a:endParaRPr lang="pt-BR" dirty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1369"/>
                <a:ext cx="10515600" cy="5365594"/>
              </a:xfrm>
              <a:blipFill>
                <a:blip r:embed="rId2"/>
                <a:stretch>
                  <a:fillRect l="-1043" t="-159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6" descr="http://www.canalacademie.com/IMG/gif/a-atome_BCED384B_F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89" y="631198"/>
            <a:ext cx="6352411" cy="47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4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500" dirty="0" smtClean="0">
                <a:latin typeface="Arial Rounded MT Bold" panose="020F0704030504030204" pitchFamily="34" charset="0"/>
              </a:rPr>
              <a:t>Potencial Elétrico (V)</a:t>
            </a:r>
            <a:br>
              <a:rPr lang="pt-BR" sz="3500" dirty="0" smtClean="0">
                <a:latin typeface="Arial Rounded MT Bold" panose="020F0704030504030204" pitchFamily="34" charset="0"/>
              </a:rPr>
            </a:br>
            <a:r>
              <a:rPr lang="pt-BR" sz="3500" dirty="0" smtClean="0">
                <a:latin typeface="Arial Rounded MT Bold" panose="020F0704030504030204" pitchFamily="34" charset="0"/>
              </a:rPr>
              <a:t>Diferença de potencial (U)</a:t>
            </a:r>
            <a:endParaRPr lang="pt-BR" sz="3500" dirty="0">
              <a:latin typeface="Arial Rounded MT Bold" panose="020F07040305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17" y="1825625"/>
            <a:ext cx="9943366" cy="3631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9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33" y="203659"/>
            <a:ext cx="10410480" cy="6519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54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1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 podemos observar, no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OA 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“Charges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and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pt-BR" sz="2500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Fields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(HTML5)”, uma carga elétrica de 2nC e um medidor de potencial elétrico. O que acontecerá com o potencial (em Volt) se movermos o medidor de potencial no sentido da seta amarela?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348" y="2299063"/>
            <a:ext cx="6898411" cy="399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6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 smtClean="0">
                <a:latin typeface="Britannic Bold" panose="020B0903060703020204" pitchFamily="34" charset="0"/>
              </a:rPr>
              <a:t>2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A imagem abaixo mostra duas cargas, em módulo, de 1nC. Por que o medidor de potencial marca zero volt?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669" y="2142309"/>
            <a:ext cx="6697619" cy="383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3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Cada </a:t>
            </a:r>
            <a:r>
              <a:rPr lang="pt-BR" sz="2500" dirty="0">
                <a:latin typeface="Arial Narrow" panose="020B0606020202030204" pitchFamily="34" charset="0"/>
                <a:cs typeface="Times New Roman" panose="02020603050405020304" pitchFamily="18" charset="0"/>
              </a:rPr>
              <a:t>i</a:t>
            </a: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magem abaixo contem uma linha verde que representa pontos de mesmo potencial que distam da carga negativa. Por que na imagem da esquerda a linha é uma circunferência e na imagem da direita não? Explique.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1207" y="2358053"/>
            <a:ext cx="4255087" cy="366626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758" y="2385549"/>
            <a:ext cx="4235087" cy="3638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45028"/>
          </a:xfrm>
        </p:spPr>
        <p:txBody>
          <a:bodyPr>
            <a:normAutofit/>
          </a:bodyPr>
          <a:lstStyle/>
          <a:p>
            <a:pPr algn="ctr"/>
            <a:r>
              <a:rPr lang="pt-BR" sz="3000" dirty="0" smtClean="0">
                <a:latin typeface="Britannic Bold" panose="020B0903060703020204" pitchFamily="34" charset="0"/>
              </a:rPr>
              <a:t>Questão </a:t>
            </a:r>
            <a:r>
              <a:rPr lang="pt-BR" sz="3000" dirty="0">
                <a:latin typeface="Britannic Bold" panose="020B0903060703020204" pitchFamily="34" charset="0"/>
              </a:rPr>
              <a:t>4</a:t>
            </a:r>
            <a:endParaRPr lang="pt-BR" sz="3000" dirty="0">
              <a:latin typeface="Britannic Bold" panose="020B0903060703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9065" y="875213"/>
            <a:ext cx="108138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500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Na imagem abaixo temos uma carga de 3nC e um medidor de potencial elétrico posicionado a X metros da carga. Sabendo que o medidor marca 8,1V, qual o valor de X? Explique com cálculos.</a:t>
            </a: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89065" y="705397"/>
            <a:ext cx="108138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5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922" y="2334927"/>
            <a:ext cx="6414951" cy="39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180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9" baseType="lpstr">
      <vt:lpstr>Arial</vt:lpstr>
      <vt:lpstr>Arial Narrow</vt:lpstr>
      <vt:lpstr>Arial Rounded MT Bold</vt:lpstr>
      <vt:lpstr>Berlin Sans FB Demi</vt:lpstr>
      <vt:lpstr>Bodoni MT</vt:lpstr>
      <vt:lpstr>Britannic Bold</vt:lpstr>
      <vt:lpstr>Calibri</vt:lpstr>
      <vt:lpstr>Calibri Light</vt:lpstr>
      <vt:lpstr>Cambria Math</vt:lpstr>
      <vt:lpstr>Times New Roman</vt:lpstr>
      <vt:lpstr>Tema do Office</vt:lpstr>
      <vt:lpstr>Atividade PHet sobre Potencial Elétrico utilizando o  OA “Charges and Fields (HTML5)”</vt:lpstr>
      <vt:lpstr>Carga Elétrica</vt:lpstr>
      <vt:lpstr>Potencial Elétrico (V) Diferença de potencial (U)</vt:lpstr>
      <vt:lpstr>Apresentação do PowerPoint</vt:lpstr>
      <vt:lpstr>Questão 1</vt:lpstr>
      <vt:lpstr>Questão 2</vt:lpstr>
      <vt:lpstr>Questão 3</vt:lpstr>
      <vt:lpstr>Questão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Osmar Cavalcante</dc:creator>
  <cp:lastModifiedBy>Osmar Cavalcante</cp:lastModifiedBy>
  <cp:revision>58</cp:revision>
  <dcterms:created xsi:type="dcterms:W3CDTF">2018-08-26T02:32:38Z</dcterms:created>
  <dcterms:modified xsi:type="dcterms:W3CDTF">2018-09-25T18:52:04Z</dcterms:modified>
</cp:coreProperties>
</file>